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89.xml" ContentType="application/vnd.openxmlformats-officedocument.presentationml.notesSlide+xml"/>
  <Override PartName="/ppt/notesSlides/notesSlide20.xml" ContentType="application/vnd.openxmlformats-officedocument.presentationml.notesSlide+xml"/>
  <Override PartName="/ppt/notesSlides/notesSlide139.xml" ContentType="application/vnd.openxmlformats-officedocument.presentationml.notesSlide+xml"/>
  <Override PartName="/ppt/notesSlides/notesSlide85.xml" ContentType="application/vnd.openxmlformats-officedocument.presentationml.notesSlide+xml"/>
  <Override PartName="/ppt/notesSlides/notesSlide82.xml" ContentType="application/vnd.openxmlformats-officedocument.presentationml.notesSlide+xml"/>
  <Override PartName="/ppt/notesSlides/notesSlide132.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129.xml" ContentType="application/vnd.openxmlformats-officedocument.presentationml.notesSlide+xml"/>
  <Override PartName="/ppt/notesSlides/notesSlide75.xml" ContentType="application/vnd.openxmlformats-officedocument.presentationml.notesSlide+xml"/>
  <Override PartName="/ppt/notesSlides/notesSlide67.xml" ContentType="application/vnd.openxmlformats-officedocument.presentationml.notesSlide+xml"/>
  <Override PartName="/ppt/notesSlides/notesSlide117.xml" ContentType="application/vnd.openxmlformats-officedocument.presentationml.notesSlide+xml"/>
  <Override PartName="/ppt/notesSlides/notesSlide62.xml" ContentType="application/vnd.openxmlformats-officedocument.presentationml.notesSlide+xml"/>
  <Override PartName="/ppt/notesSlides/notesSlide39.xml" ContentType="application/vnd.openxmlformats-officedocument.presentationml.notesSlide+xml"/>
  <Override PartName="/ppt/notesSlides/notesSlide112.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49.xml" ContentType="application/vnd.openxmlformats-officedocument.presentationml.notesSlide+xml"/>
  <Override PartName="/ppt/notesSlides/notesSlide72.xml" ContentType="application/vnd.openxmlformats-officedocument.presentationml.notesSlide+xml"/>
  <Override PartName="/ppt/notesSlides/notesSlide122.xml" ContentType="application/vnd.openxmlformats-officedocument.presentationml.notesSlide+xml"/>
  <Override PartName="/ppt/notesSlides/notesSlide74.xml" ContentType="application/vnd.openxmlformats-officedocument.presentationml.notesSlide+xml"/>
  <Override PartName="/ppt/notesSlides/notesSlide124.xml" ContentType="application/vnd.openxmlformats-officedocument.presentationml.notesSlide+xml"/>
  <Override PartName="/ppt/notesSlides/notesSlide25.xml" ContentType="application/vnd.openxmlformats-officedocument.presentationml.notesSlide+xml"/>
  <Override PartName="/ppt/notesSlides/notesSlide73.xml" ContentType="application/vnd.openxmlformats-officedocument.presentationml.notesSlide+xml"/>
  <Override PartName="/ppt/notesSlides/notesSlide123.xml" ContentType="application/vnd.openxmlformats-officedocument.presentationml.notesSlide+xml"/>
  <Override PartName="/ppt/notesSlides/notesSlide24.xml" ContentType="application/vnd.openxmlformats-officedocument.presentationml.notesSlide+xml"/>
  <Override PartName="/ppt/notesSlides/notesSlide70.xml" ContentType="application/vnd.openxmlformats-officedocument.presentationml.notesSlide+xml"/>
  <Override PartName="/ppt/notesSlides/notesSlide47.xml" ContentType="application/vnd.openxmlformats-officedocument.presentationml.notesSlide+xml"/>
  <Override PartName="/ppt/notesSlides/notesSlide120.xml" ContentType="application/vnd.openxmlformats-officedocument.presentationml.notesSlide+xml"/>
  <Override PartName="/ppt/notesSlides/notesSlide58.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76.xml" ContentType="application/vnd.openxmlformats-officedocument.presentationml.notesSlide+xml"/>
  <Override PartName="/ppt/notesSlides/notesSlide27.xml" ContentType="application/vnd.openxmlformats-officedocument.presentationml.notesSlide+xml"/>
  <Override PartName="/ppt/notesSlides/_rels/notesSlide127.xml.rels" ContentType="application/vnd.openxmlformats-package.relationships+xml"/>
  <Override PartName="/ppt/notesSlides/_rels/notesSlide30.xml.rels" ContentType="application/vnd.openxmlformats-package.relationships+xml"/>
  <Override PartName="/ppt/notesSlides/_rels/notesSlide79.xml.rels" ContentType="application/vnd.openxmlformats-package.relationships+xml"/>
  <Override PartName="/ppt/notesSlides/_rels/notesSlide5.xml.rels" ContentType="application/vnd.openxmlformats-package.relationships+xml"/>
  <Override PartName="/ppt/notesSlides/_rels/notesSlide83.xml.rels" ContentType="application/vnd.openxmlformats-package.relationships+xml"/>
  <Override PartName="/ppt/notesSlides/_rels/notesSlide145.xml.rels" ContentType="application/vnd.openxmlformats-package.relationships+xml"/>
  <Override PartName="/ppt/notesSlides/_rels/notesSlide133.xml.rels" ContentType="application/vnd.openxmlformats-package.relationships+xml"/>
  <Override PartName="/ppt/notesSlides/_rels/notesSlide129.xml.rels" ContentType="application/vnd.openxmlformats-package.relationships+xml"/>
  <Override PartName="/ppt/notesSlides/_rels/notesSlide34.xml.rels" ContentType="application/vnd.openxmlformats-package.relationships+xml"/>
  <Override PartName="/ppt/notesSlides/_rels/notesSlide122.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31.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87.xml.rels" ContentType="application/vnd.openxmlformats-package.relationships+xml"/>
  <Override PartName="/ppt/notesSlides/_rels/notesSlide149.xml.rels" ContentType="application/vnd.openxmlformats-package.relationships+xml"/>
  <Override PartName="/ppt/notesSlides/_rels/notesSlide91.xml.rels" ContentType="application/vnd.openxmlformats-package.relationships+xml"/>
  <Override PartName="/ppt/notesSlides/_rels/notesSlide32.xml.rels" ContentType="application/vnd.openxmlformats-package.relationships+xml"/>
  <Override PartName="/ppt/notesSlides/_rels/notesSlide38.xml.rels" ContentType="application/vnd.openxmlformats-package.relationships+xml"/>
  <Override PartName="/ppt/notesSlides/_rels/notesSlide42.xml.rels" ContentType="application/vnd.openxmlformats-package.relationships+xml"/>
  <Override PartName="/ppt/notesSlides/_rels/notesSlide104.xml.rels" ContentType="application/vnd.openxmlformats-package.relationships+xml"/>
  <Override PartName="/ppt/notesSlides/_rels/notesSlide46.xml.rels" ContentType="application/vnd.openxmlformats-package.relationships+xml"/>
  <Override PartName="/ppt/notesSlides/_rels/notesSlide134.xml.rels" ContentType="application/vnd.openxmlformats-package.relationships+xml"/>
  <Override PartName="/ppt/notesSlides/_rels/notesSlide77.xml.rels" ContentType="application/vnd.openxmlformats-package.relationships+xml"/>
  <Override PartName="/ppt/notesSlides/_rels/notesSlide139.xml.rels" ContentType="application/vnd.openxmlformats-package.relationships+xml"/>
  <Override PartName="/ppt/notesSlides/_rels/notesSlide40.xml.rels" ContentType="application/vnd.openxmlformats-package.relationships+xml"/>
  <Override PartName="/ppt/notesSlides/_rels/notesSlide88.xml.rels" ContentType="application/vnd.openxmlformats-package.relationships+xml"/>
  <Override PartName="/ppt/notesSlides/_rels/notesSlide101.xml.rels" ContentType="application/vnd.openxmlformats-package.relationships+xml"/>
  <Override PartName="/ppt/notesSlides/_rels/notesSlide93.xml.rels" ContentType="application/vnd.openxmlformats-package.relationships+xml"/>
  <Override PartName="/ppt/notesSlides/_rels/notesSlide155.xml.rels" ContentType="application/vnd.openxmlformats-package.relationships+xml"/>
  <Override PartName="/ppt/notesSlides/_rels/notesSlide89.xml.rels" ContentType="application/vnd.openxmlformats-package.relationships+xml"/>
  <Override PartName="/ppt/notesSlides/_rels/notesSlide94.xml.rels" ContentType="application/vnd.openxmlformats-package.relationships+xml"/>
  <Override PartName="/ppt/notesSlides/_rels/notesSlide103.xml.rels" ContentType="application/vnd.openxmlformats-package.relationships+xml"/>
  <Override PartName="/ppt/notesSlides/_rels/notesSlide137.xml.rels" ContentType="application/vnd.openxmlformats-package.relationships+xml"/>
  <Override PartName="/ppt/notesSlides/_rels/notesSlide75.xml.rels" ContentType="application/vnd.openxmlformats-package.relationships+xml"/>
  <Override PartName="/ppt/notesSlides/_rels/notesSlide153.xml.rels" ContentType="application/vnd.openxmlformats-package.relationships+xml"/>
  <Override PartName="/ppt/notesSlides/_rels/notesSlide170.xml.rels" ContentType="application/vnd.openxmlformats-package.relationships+xml"/>
  <Override PartName="/ppt/notesSlides/_rels/notesSlide169.xml.rels" ContentType="application/vnd.openxmlformats-package.relationships+xml"/>
  <Override PartName="/ppt/notesSlides/_rels/notesSlide116.xml.rels" ContentType="application/vnd.openxmlformats-package.relationships+xml"/>
  <Override PartName="/ppt/notesSlides/_rels/notesSlide120.xml.rels" ContentType="application/vnd.openxmlformats-package.relationships+xml"/>
  <Override PartName="/ppt/notesSlides/_rels/notesSlide161.xml.rels" ContentType="application/vnd.openxmlformats-package.relationships+xml"/>
  <Override PartName="/ppt/notesSlides/_rels/notesSlide176.xml.rels" ContentType="application/vnd.openxmlformats-package.relationships+xml"/>
  <Override PartName="/ppt/notesSlides/_rels/notesSlide86.xml.rels" ContentType="application/vnd.openxmlformats-package.relationships+xml"/>
  <Override PartName="/ppt/notesSlides/_rels/notesSlide90.xml.rels" ContentType="application/vnd.openxmlformats-package.relationships+xml"/>
  <Override PartName="/ppt/notesSlides/_rels/notesSlide95.xml.rels" ContentType="application/vnd.openxmlformats-package.relationships+xml"/>
  <Override PartName="/ppt/notesSlides/_rels/notesSlide174.xml.rels" ContentType="application/vnd.openxmlformats-package.relationships+xml"/>
  <Override PartName="/ppt/notesSlides/_rels/notesSlide71.xml.rels" ContentType="application/vnd.openxmlformats-package.relationships+xml"/>
  <Override PartName="/ppt/notesSlides/_rels/notesSlide14.xml.rels" ContentType="application/vnd.openxmlformats-package.relationships+xml"/>
  <Override PartName="/ppt/notesSlides/_rels/notesSlide67.xml.rels" ContentType="application/vnd.openxmlformats-package.relationships+xml"/>
  <Override PartName="/ppt/notesSlides/_rels/notesSlide74.xml.rels" ContentType="application/vnd.openxmlformats-package.relationships+xml"/>
  <Override PartName="/ppt/notesSlides/_rels/notesSlide64.xml.rels" ContentType="application/vnd.openxmlformats-package.relationships+xml"/>
  <Override PartName="/ppt/notesSlides/_rels/notesSlide52.xml.rels" ContentType="application/vnd.openxmlformats-package.relationships+xml"/>
  <Override PartName="/ppt/notesSlides/_rels/notesSlide48.xml.rels" ContentType="application/vnd.openxmlformats-package.relationships+xml"/>
  <Override PartName="/ppt/notesSlides/_rels/notesSlide57.xml.rels" ContentType="application/vnd.openxmlformats-package.relationships+xml"/>
  <Override PartName="/ppt/notesSlides/_rels/notesSlide21.xml.rels" ContentType="application/vnd.openxmlformats-package.relationships+xml"/>
  <Override PartName="/ppt/notesSlides/_rels/notesSlide45.xml.rels" ContentType="application/vnd.openxmlformats-package.relationships+xml"/>
  <Override PartName="/ppt/notesSlides/_rels/notesSlide63.xml.rels" ContentType="application/vnd.openxmlformats-package.relationships+xml"/>
  <Override PartName="/ppt/notesSlides/_rels/notesSlide47.xml.rels" ContentType="application/vnd.openxmlformats-package.relationships+xml"/>
  <Override PartName="/ppt/notesSlides/_rels/notesSlide123.xml.rels" ContentType="application/vnd.openxmlformats-package.relationships+xml"/>
  <Override PartName="/ppt/notesSlides/_rels/notesSlide49.xml.rels" ContentType="application/vnd.openxmlformats-package.relationships+xml"/>
  <Override PartName="/ppt/notesSlides/_rels/notesSlide27.xml.rels" ContentType="application/vnd.openxmlformats-package.relationships+xml"/>
  <Override PartName="/ppt/notesSlides/_rels/notesSlide58.xml.rels" ContentType="application/vnd.openxmlformats-package.relationships+xml"/>
  <Override PartName="/ppt/notesSlides/_rels/notesSlide85.xml.rels" ContentType="application/vnd.openxmlformats-package.relationships+xml"/>
  <Override PartName="/ppt/notesSlides/_rels/notesSlide62.xml.rels" ContentType="application/vnd.openxmlformats-package.relationships+xml"/>
  <Override PartName="/ppt/notesSlides/_rels/notesSlide124.xml.rels" ContentType="application/vnd.openxmlformats-package.relationships+xml"/>
  <Override PartName="/ppt/notesSlides/_rels/notesSlide117.xml.rels" ContentType="application/vnd.openxmlformats-package.relationships+xml"/>
  <Override PartName="/ppt/notesSlides/_rels/notesSlide24.xml.rels" ContentType="application/vnd.openxmlformats-package.relationships+xml"/>
  <Override PartName="/ppt/notesSlides/_rels/notesSlide39.xml.rels" ContentType="application/vnd.openxmlformats-package.relationships+xml"/>
  <Override PartName="/ppt/notesSlides/_rels/notesSlide15.xml.rels" ContentType="application/vnd.openxmlformats-package.relationships+xml"/>
  <Override PartName="/ppt/notesSlides/_rels/notesSlide112.xml.rels" ContentType="application/vnd.openxmlformats-package.relationships+xml"/>
  <Override PartName="/ppt/notesSlides/_rels/notesSlide132.xml.rels" ContentType="application/vnd.openxmlformats-package.relationships+xml"/>
  <Override PartName="/ppt/notesSlides/_rels/notesSlide70.xml.rels" ContentType="application/vnd.openxmlformats-package.relationships+xml"/>
  <Override PartName="/ppt/notesSlides/_rels/notesSlide54.xml.rels" ContentType="application/vnd.openxmlformats-package.relationships+xml"/>
  <Override PartName="/ppt/notesSlides/_rels/notesSlide51.xml.rels" ContentType="application/vnd.openxmlformats-package.relationships+xml"/>
  <Override PartName="/ppt/notesSlides/_rels/notesSlide25.xml.rels" ContentType="application/vnd.openxmlformats-package.relationships+xml"/>
  <Override PartName="/ppt/notesSlides/_rels/notesSlide147.xml.rels" ContentType="application/vnd.openxmlformats-package.relationships+xml"/>
  <Override PartName="/ppt/notesSlides/_rels/notesSlide10.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73.xml.rels" ContentType="application/vnd.openxmlformats-package.relationships+xml"/>
  <Override PartName="/ppt/notesSlides/_rels/notesSlide23.xml.rels" ContentType="application/vnd.openxmlformats-package.relationships+xml"/>
  <Override PartName="/ppt/notesSlides/_rels/notesSlide152.xml.rels" ContentType="application/vnd.openxmlformats-package.relationships+xml"/>
  <Override PartName="/ppt/notesSlides/_rels/notesSlide96.xml.rels" ContentType="application/vnd.openxmlformats-package.relationships+xml"/>
  <Override PartName="/ppt/notesSlides/_rels/notesSlide98.xml.rels" ContentType="application/vnd.openxmlformats-package.relationships+xml"/>
  <Override PartName="/ppt/notesSlides/_rels/notesSlide111.xml.rels" ContentType="application/vnd.openxmlformats-package.relationships+xml"/>
  <Override PartName="/ppt/notesSlides/_rels/notesSlide56.xml.rels" ContentType="application/vnd.openxmlformats-package.relationships+xml"/>
  <Override PartName="/ppt/notesSlides/_rels/notesSlide118.xml.rels" ContentType="application/vnd.openxmlformats-package.relationships+xml"/>
  <Override PartName="/ppt/notesSlides/_rels/notesSlide80.xml.rels" ContentType="application/vnd.openxmlformats-package.relationships+xml"/>
  <Override PartName="/ppt/notesSlides/_rels/notesSlide76.xml.rels" ContentType="application/vnd.openxmlformats-package.relationships+xml"/>
  <Override PartName="/ppt/notesSlides/_rels/notesSlide142.xml.rels" ContentType="application/vnd.openxmlformats-package.relationships+xml"/>
  <Override PartName="/ppt/notesSlides/_rels/notesSlide150.xml.rels" ContentType="application/vnd.openxmlformats-package.relationships+xml"/>
  <Override PartName="/ppt/notesSlides/_rels/notesSlide82.xml.rels" ContentType="application/vnd.openxmlformats-package.relationships+xml"/>
  <Override PartName="/ppt/notesSlides/_rels/notesSlide144.xml.rels" ContentType="application/vnd.openxmlformats-package.relationships+xml"/>
  <Override PartName="/ppt/notesSlides/_rels/notesSlide22.xml.rels" ContentType="application/vnd.openxmlformats-package.relationships+xml"/>
  <Override PartName="/ppt/notesSlides/_rels/notesSlide159.xml.rels" ContentType="application/vnd.openxmlformats-package.relationships+xml"/>
  <Override PartName="/ppt/notesSlides/_rels/notesSlide160.xml.rels" ContentType="application/vnd.openxmlformats-package.relationships+xml"/>
  <Override PartName="/ppt/notesSlides/_rels/notesSlide72.xml.rels" ContentType="application/vnd.openxmlformats-package.relationships+xml"/>
  <Override PartName="/ppt/notesSlides/_rels/notesSlide106.xml.rels" ContentType="application/vnd.openxmlformats-package.relationships+xml"/>
  <Override PartName="/ppt/notesSlides/_rels/notesSlide175.xml.rels" ContentType="application/vnd.openxmlformats-package.relationships+xml"/>
  <Override PartName="/ppt/notesSlides/_rels/notesSlide2.xml.rels" ContentType="application/vnd.openxmlformats-package.relationships+xml"/>
  <Override PartName="/ppt/notesSlides/_rels/notesSlide172.xml.rels" ContentType="application/vnd.openxmlformats-package.relationships+xml"/>
  <Override PartName="/ppt/notesSlides/_rels/notesSlide108.xml.rels" ContentType="application/vnd.openxmlformats-package.relationships+xml"/>
  <Override PartName="/ppt/notesSlides/_rels/notesSlide168.xml.rels" ContentType="application/vnd.openxmlformats-package.relationships+xml"/>
  <Override PartName="/ppt/notesSlides/_rels/notesSlide115.xml.rels" ContentType="application/vnd.openxmlformats-package.relationships+xml"/>
  <Override PartName="/ppt/notesSlides/_rels/notesSlide162.xml.rels" ContentType="application/vnd.openxmlformats-package.relationships+xml"/>
  <Override PartName="/ppt/notesSlides/notesSlide64.xml" ContentType="application/vnd.openxmlformats-officedocument.presentationml.notesSlide+xml"/>
  <Override PartName="/ppt/notesSlides/notesSlide15.xml" ContentType="application/vnd.openxmlformats-officedocument.presentationml.notesSlide+xml"/>
  <Override PartName="/ppt/notesSlides/notesSlide63.xml" ContentType="application/vnd.openxmlformats-officedocument.presentationml.notesSlide+xml"/>
  <Override PartName="/ppt/notesSlides/notesSlide14.xml" ContentType="application/vnd.openxmlformats-officedocument.presentationml.notesSlide+xml"/>
  <Override PartName="/ppt/notesSlides/notesSlide71.xml" ContentType="application/vnd.openxmlformats-officedocument.presentationml.notesSlide+xml"/>
  <Override PartName="/ppt/notesSlides/notesSlide48.xml" ContentType="application/vnd.openxmlformats-officedocument.presentationml.notesSlide+xml"/>
  <Override PartName="/ppt/notesSlides/notesSlide22.xml" ContentType="application/vnd.openxmlformats-officedocument.presentationml.notesSlide+xml"/>
  <Override PartName="/ppt/notesSlides/notesSlide45.xml" ContentType="application/vnd.openxmlformats-officedocument.presentationml.notesSlide+xml"/>
  <Override PartName="/ppt/notesSlides/notesSlide23.xml" ContentType="application/vnd.openxmlformats-officedocument.presentationml.notesSlide+xml"/>
  <Override PartName="/ppt/notesSlides/notesSlide57.xml" ContentType="application/vnd.openxmlformats-officedocument.presentationml.notesSlide+xml"/>
  <Override PartName="/ppt/notesSlides/notesSlide80.xml" ContentType="application/vnd.openxmlformats-officedocument.presentationml.notesSlide+xml"/>
  <Override PartName="/ppt/notesSlides/notesSlide96.xml" ContentType="application/vnd.openxmlformats-officedocument.presentationml.notesSlide+xml"/>
  <Override PartName="/ppt/notesSlides/notesSlide115.xml" ContentType="application/vnd.openxmlformats-officedocument.presentationml.notesSlide+xml"/>
  <Override PartName="/ppt/notesSlides/notesSlide98.xml" ContentType="application/vnd.openxmlformats-officedocument.presentationml.notesSlide+xml"/>
  <Override PartName="/ppt/notesSlides/notesSlide106.xml" ContentType="application/vnd.openxmlformats-officedocument.presentationml.notesSlide+xml"/>
  <Override PartName="/ppt/notesSlides/notesSlide108.xml" ContentType="application/vnd.openxmlformats-officedocument.presentationml.notesSlide+xml"/>
  <Override PartName="/ppt/notesSlides/notesSlide150.xml" ContentType="application/vnd.openxmlformats-officedocument.presentationml.notesSlide+xml"/>
  <Override PartName="/ppt/notesSlides/notesSlide142.xml" ContentType="application/vnd.openxmlformats-officedocument.presentationml.notesSlide+xml"/>
  <Override PartName="/ppt/notesSlides/notesSlide147.xml" ContentType="application/vnd.openxmlformats-officedocument.presentationml.notesSlide+xml"/>
  <Override PartName="/ppt/notesSlides/notesSlide42.xml" ContentType="application/vnd.openxmlformats-officedocument.presentationml.notesSlide+xml"/>
  <Override PartName="/ppt/notesSlides/notesSlide91.xml" ContentType="application/vnd.openxmlformats-officedocument.presentationml.notesSlide+xml"/>
  <Override PartName="/ppt/notesSlides/notesSlide104.xml" ContentType="application/vnd.openxmlformats-officedocument.presentationml.notesSlide+xml"/>
  <Override PartName="/ppt/notesSlides/notesSlide176.xml" ContentType="application/vnd.openxmlformats-officedocument.presentationml.notesSlide+xml"/>
  <Override PartName="/ppt/notesSlides/notesSlide152.xml" ContentType="application/vnd.openxmlformats-officedocument.presentationml.notesSlide+xml"/>
  <Override PartName="/ppt/notesSlides/notesSlide103.xml" ContentType="application/vnd.openxmlformats-officedocument.presentationml.notesSlide+xml"/>
  <Override PartName="/ppt/notesSlides/notesSlide35.xml" ContentType="application/vnd.openxmlformats-officedocument.presentationml.notesSlide+xml"/>
  <Override PartName="/ppt/notesSlides/notesSlide175.xml" ContentType="application/vnd.openxmlformats-officedocument.presentationml.notesSlide+xml"/>
  <Override PartName="/ppt/notesSlides/notesSlide174.xml" ContentType="application/vnd.openxmlformats-officedocument.presentationml.notesSlide+xml"/>
  <Override PartName="/ppt/notesSlides/notesSlide145.xml" ContentType="application/vnd.openxmlformats-officedocument.presentationml.notesSlide+xml"/>
  <Override PartName="/ppt/notesSlides/notesSlide95.xml" ContentType="application/vnd.openxmlformats-officedocument.presentationml.notesSlide+xml"/>
  <Override PartName="/ppt/notesSlides/notesSlide46.xml" ContentType="application/vnd.openxmlformats-officedocument.presentationml.notesSlide+xml"/>
  <Override PartName="/ppt/notesSlides/notesSlide162.xml" ContentType="application/vnd.openxmlformats-officedocument.presentationml.notesSlide+xml"/>
  <Override PartName="/ppt/notesSlides/notesSlide172.xml" ContentType="application/vnd.openxmlformats-officedocument.presentationml.notesSlide+xml"/>
  <Override PartName="/ppt/notesSlides/notesSlide160.xml" ContentType="application/vnd.openxmlformats-officedocument.presentationml.notesSlide+xml"/>
  <Override PartName="/ppt/notesSlides/notesSlide118.xml" ContentType="application/vnd.openxmlformats-officedocument.presentationml.notesSlide+xml"/>
  <Override PartName="/ppt/notesSlides/notesSlide134.xml" ContentType="application/vnd.openxmlformats-officedocument.presentationml.notesSlide+xml"/>
  <Override PartName="/ppt/notesSlides/notesSlide2.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68.xml" ContentType="application/vnd.openxmlformats-officedocument.presentationml.notesSlide+xml"/>
  <Override PartName="/ppt/notesSlides/notesSlide161.xml" ContentType="application/vnd.openxmlformats-officedocument.presentationml.notesSlide+xml"/>
  <Override PartName="/ppt/notesSlides/notesSlide155.xml" ContentType="application/vnd.openxmlformats-officedocument.presentationml.notesSlide+xml"/>
  <Override PartName="/ppt/notesSlides/notesSlide116.xml" ContentType="application/vnd.openxmlformats-officedocument.presentationml.notesSlide+xml"/>
  <Override PartName="/ppt/notesSlides/notesSlide153.xml" ContentType="application/vnd.openxmlformats-officedocument.presentationml.notesSlide+xml"/>
  <Override PartName="/ppt/notesSlides/notesSlide144.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41.xml" ContentType="application/vnd.openxmlformats-officedocument.presentationml.notesSlide+xml"/>
  <Override PartName="/ppt/notesSlides/notesSlide90.xml" ContentType="application/vnd.openxmlformats-officedocument.presentationml.notesSlide+xml"/>
  <Override PartName="/ppt/notesSlides/notesSlide88.xml" ContentType="application/vnd.openxmlformats-officedocument.presentationml.notesSlide+xml"/>
  <Override PartName="/ppt/notesSlides/notesSlide40.xml" ContentType="application/vnd.openxmlformats-officedocument.presentationml.notesSlide+xml"/>
  <Override PartName="/ppt/notesSlides/notesSlide159.xml" ContentType="application/vnd.openxmlformats-officedocument.presentationml.notesSlide+xml"/>
  <Override PartName="/ppt/notesSlides/notesSlide38.xml" ContentType="application/vnd.openxmlformats-officedocument.presentationml.notesSlide+xml"/>
  <Override PartName="/ppt/notesSlides/notesSlide111.xml" ContentType="application/vnd.openxmlformats-officedocument.presentationml.notesSlide+xml"/>
  <Override PartName="/ppt/notesSlides/notesSlide87.xml" ContentType="application/vnd.openxmlformats-officedocument.presentationml.notesSlide+xml"/>
  <Override PartName="/ppt/notesSlides/notesSlide137.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37.xml" ContentType="application/vnd.openxmlformats-officedocument.presentationml.notesSlide+xml"/>
  <Override PartName="/ppt/notesSlides/notesSlide86.xml" ContentType="application/vnd.openxmlformats-officedocument.presentationml.notesSlide+xml"/>
  <Override PartName="/ppt/notesSlides/notesSlide34.xml" ContentType="application/vnd.openxmlformats-officedocument.presentationml.notesSlide+xml"/>
  <Override PartName="/ppt/notesSlides/notesSlide83.xml" ContentType="application/vnd.openxmlformats-officedocument.presentationml.notesSlide+xml"/>
  <Override PartName="/ppt/notesSlides/notesSlide133.xml" ContentType="application/vnd.openxmlformats-officedocument.presentationml.notesSlide+xml"/>
  <Override PartName="/ppt/notesSlides/notesSlide31.xml" ContentType="application/vnd.openxmlformats-officedocument.presentationml.notesSlide+xml"/>
  <Override PartName="/ppt/notesSlides/notesSlide14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101.xml" ContentType="application/vnd.openxmlformats-officedocument.presentationml.notesSlide+xml"/>
  <Override PartName="/ppt/notesSlides/notesSlide77.xml" ContentType="application/vnd.openxmlformats-officedocument.presentationml.notesSlide+xml"/>
  <Override PartName="/ppt/notesSlides/notesSlide127.xml" ContentType="application/vnd.openxmlformats-officedocument.presentationml.notesSlide+xml"/>
  <Override PartName="/ppt/_rels/presentation.xml.rels" ContentType="application/vnd.openxmlformats-package.relationships+xml"/>
  <Override PartName="/ppt/media/image257.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43.png" ContentType="image/png"/>
  <Override PartName="/ppt/media/image242.png" ContentType="image/png"/>
  <Override PartName="/ppt/media/image241.png" ContentType="image/png"/>
  <Override PartName="/ppt/media/image240.png" ContentType="image/png"/>
  <Override PartName="/ppt/media/image239.png" ContentType="image/png"/>
  <Override PartName="/ppt/media/image111.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3.png" ContentType="image/png"/>
  <Override PartName="/ppt/media/image232.png" ContentType="image/png"/>
  <Override PartName="/ppt/media/image231.png" ContentType="image/png"/>
  <Override PartName="/ppt/media/image230.png" ContentType="image/png"/>
  <Override PartName="/ppt/media/image229.png" ContentType="image/png"/>
  <Override PartName="/ppt/media/image101.png" ContentType="image/png"/>
  <Override PartName="/ppt/media/image227.png" ContentType="image/png"/>
  <Override PartName="/ppt/media/image226.png" ContentType="image/png"/>
  <Override PartName="/ppt/media/image225.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20.png" ContentType="image/png"/>
  <Override PartName="/ppt/media/image219.png" ContentType="image/png"/>
  <Override PartName="/ppt/media/image218.png" ContentType="image/png"/>
  <Override PartName="/ppt/media/image217.png" ContentType="image/png"/>
  <Override PartName="/ppt/media/image216.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210.png" ContentType="image/png"/>
  <Override PartName="/ppt/media/image209.png" ContentType="image/png"/>
  <Override PartName="/ppt/media/image208.png" ContentType="image/png"/>
  <Override PartName="/ppt/media/image207.png" ContentType="image/png"/>
  <Override PartName="/ppt/media/image205.png" ContentType="image/png"/>
  <Override PartName="/ppt/media/image204.png" ContentType="image/png"/>
  <Override PartName="/ppt/media/image203.png" ContentType="image/png"/>
  <Override PartName="/ppt/media/image202.png" ContentType="image/png"/>
  <Override PartName="/ppt/media/image201.png" ContentType="image/png"/>
  <Override PartName="/ppt/media/image200.png" ContentType="image/png"/>
  <Override PartName="/ppt/media/image199.png" ContentType="image/png"/>
  <Override PartName="/ppt/media/image198.png" ContentType="image/png"/>
  <Override PartName="/ppt/media/image193.png" ContentType="image/png"/>
  <Override PartName="/ppt/media/image192.png" ContentType="image/png"/>
  <Override PartName="/ppt/media/image188.png" ContentType="image/png"/>
  <Override PartName="/ppt/media/image185.png" ContentType="image/png"/>
  <Override PartName="/ppt/media/image179.png" ContentType="image/png"/>
  <Override PartName="/ppt/media/image178.png" ContentType="image/png"/>
  <Override PartName="/ppt/media/image173.png" ContentType="image/png"/>
  <Override PartName="/ppt/media/image171.png" ContentType="image/png"/>
  <Override PartName="/ppt/media/image299.png" ContentType="image/png"/>
  <Override PartName="/ppt/media/image337.png" ContentType="image/png"/>
  <Override PartName="/ppt/media/image169.png" ContentType="image/png"/>
  <Override PartName="/ppt/media/image168.png" ContentType="image/png"/>
  <Override PartName="/ppt/media/image167.png" ContentType="image/png"/>
  <Override PartName="/ppt/media/image165.png" ContentType="image/png"/>
  <Override PartName="/ppt/media/image163.png" ContentType="image/png"/>
  <Override PartName="/ppt/media/image329.png" ContentType="image/png"/>
  <Override PartName="/ppt/media/image162.png" ContentType="image/png"/>
  <Override PartName="/ppt/media/image328.png" ContentType="image/png"/>
  <Override PartName="/ppt/media/image161.png" ContentType="image/png"/>
  <Override PartName="/ppt/media/image289.png" ContentType="image/png"/>
  <Override PartName="/ppt/media/image327.png" ContentType="image/png"/>
  <Override PartName="/ppt/media/image160.png" ContentType="image/png"/>
  <Override PartName="/ppt/media/image326.png" ContentType="image/png"/>
  <Override PartName="/ppt/media/image57.png" ContentType="image/png"/>
  <Override PartName="/ppt/media/image22.png" ContentType="image/png"/>
  <Override PartName="/ppt/media/image187.png" ContentType="image/png"/>
  <Override PartName="/ppt/media/image119.png" ContentType="image/png"/>
  <Override PartName="/ppt/media/image95.png" ContentType="image/png"/>
  <Override PartName="/ppt/media/image234.png" ContentType="image/png"/>
  <Override PartName="/ppt/media/image60.jpeg" ContentType="image/jpeg"/>
  <Override PartName="/ppt/media/image87.png" ContentType="image/png"/>
  <Override PartName="/ppt/media/image117.jpeg" ContentType="image/jpeg"/>
  <Override PartName="/ppt/media/image61.png" ContentType="image/png"/>
  <Override PartName="/ppt/media/image62.png" ContentType="image/png"/>
  <Override PartName="/ppt/media/image63.png" ContentType="image/png"/>
  <Override PartName="/ppt/media/image66.png" ContentType="image/png"/>
  <Override PartName="/ppt/media/image67.png" ContentType="image/png"/>
  <Override PartName="/ppt/media/image68.png" ContentType="image/png"/>
  <Override PartName="/ppt/media/image256.png" ContentType="image/png"/>
  <Override PartName="/ppt/media/image69.jpeg" ContentType="image/jpeg"/>
  <Override PartName="/ppt/media/image89.png" ContentType="image/png"/>
  <Override PartName="/ppt/media/image70.jpeg" ContentType="image/jpeg"/>
  <Override PartName="/ppt/media/image71.png" ContentType="image/png"/>
  <Override PartName="/ppt/media/image74.png" ContentType="image/png"/>
  <Override PartName="/ppt/media/image75.png" ContentType="image/png"/>
  <Override PartName="/ppt/media/image76.png" ContentType="image/png"/>
  <Override PartName="/ppt/media/image121.jpeg" ContentType="image/jpeg"/>
  <Override PartName="/ppt/media/image215.png" ContentType="image/png"/>
  <Override PartName="/ppt/media/image77.png" ContentType="image/png"/>
  <Override PartName="/ppt/media/image78.png" ContentType="image/png"/>
  <Override PartName="/ppt/media/image79.png" ContentType="image/png"/>
  <Override PartName="/ppt/media/image65.png" ContentType="image/png"/>
  <Override PartName="/ppt/media/image88.png" ContentType="image/png"/>
  <Override PartName="/ppt/media/image186.png" ContentType="image/png"/>
  <Override PartName="/ppt/media/image24.png" ContentType="image/png"/>
  <Override PartName="/ppt/media/image28.png" ContentType="image/png"/>
  <Override PartName="/ppt/media/image96.png" ContentType="image/png"/>
  <Override PartName="/ppt/media/image29.png" ContentType="image/png"/>
  <Override PartName="/ppt/media/image97.png" ContentType="image/png"/>
  <Override PartName="/ppt/media/image99.png" ContentType="image/png"/>
  <Override PartName="/ppt/media/image105.jpeg" ContentType="image/jpeg"/>
  <Override PartName="/ppt/media/image31.png" ContentType="image/png"/>
  <Override PartName="/ppt/media/image9.png" ContentType="image/png"/>
  <Override PartName="/ppt/media/image145.png" ContentType="image/png"/>
  <Override PartName="/ppt/media/image21.png" ContentType="image/png"/>
  <Override PartName="/ppt/media/image183.png" ContentType="image/png"/>
  <Override PartName="/ppt/media/image184.png" ContentType="image/png"/>
  <Override PartName="/ppt/media/image92.png" ContentType="image/png"/>
  <Override PartName="/ppt/media/image116.png" ContentType="image/png"/>
  <Override PartName="/ppt/media/image143.png" ContentType="image/png"/>
  <Override PartName="/ppt/media/image309.png" ContentType="image/png"/>
  <Override PartName="/ppt/media/image164.png" ContentType="image/png"/>
  <Override PartName="/ppt/media/image124.jpeg" ContentType="image/jpeg"/>
  <Override PartName="/ppt/media/image174.png" ContentType="image/png"/>
  <Override PartName="/ppt/media/image125.jpeg" ContentType="image/jpeg"/>
  <Override PartName="/ppt/media/image59.png" ContentType="image/png"/>
  <Override PartName="/ppt/media/image280.png" ContentType="image/png"/>
  <Override PartName="/ppt/media/image20.png" ContentType="image/png"/>
  <Override PartName="/ppt/media/image182.png" ContentType="image/png"/>
  <Override PartName="/ppt/media/image90.png" ContentType="image/png"/>
  <Override PartName="/ppt/media/image114.png" ContentType="image/png"/>
  <Override PartName="/ppt/media/image287.png" ContentType="image/png"/>
  <Override PartName="/ppt/media/image248.png" ContentType="image/png"/>
  <Override PartName="/ppt/media/image120.png" ContentType="image/png"/>
  <Override PartName="/ppt/media/image290.png" ContentType="image/png"/>
  <Override PartName="/ppt/media/image194.png" ContentType="image/png"/>
  <Override PartName="/ppt/media/image126.png" ContentType="image/png"/>
  <Override PartName="/ppt/media/image308.png" ContentType="image/png"/>
  <Override PartName="/ppt/media/image142.png" ContentType="image/png"/>
  <Override PartName="/ppt/media/image122.png" ContentType="image/png"/>
  <Override PartName="/ppt/media/image190.png" ContentType="image/png"/>
  <Override PartName="/ppt/media/image283.png" ContentType="image/png"/>
  <Override PartName="/ppt/media/image321.png" ContentType="image/png"/>
  <Override PartName="/ppt/media/image123.png" ContentType="image/png"/>
  <Override PartName="/ppt/media/image191.png" ContentType="image/png"/>
  <Override PartName="/ppt/media/image335.png" ContentType="image/png"/>
  <Override PartName="/ppt/media/image297.png" ContentType="image/png"/>
  <Override PartName="/ppt/media/image260.png" ContentType="image/png"/>
  <Override PartName="/ppt/media/image291.png" ContentType="image/png"/>
  <Override PartName="/ppt/media/image333.png" ContentType="image/png"/>
  <Override PartName="/ppt/media/image295.png" ContentType="image/png"/>
  <Override PartName="/ppt/media/image166.jpeg" ContentType="image/jpeg"/>
  <Override PartName="/ppt/media/image332.png" ContentType="image/png"/>
  <Override PartName="/ppt/media/image294.png" ContentType="image/png"/>
  <Override PartName="/ppt/media/image293.png" ContentType="image/png"/>
  <Override PartName="/ppt/media/image331.png" ContentType="image/png"/>
  <Override PartName="/ppt/media/image181.png" ContentType="image/png"/>
  <Override PartName="/ppt/media/image113.png" ContentType="image/png"/>
  <Override PartName="/ppt/media/image324.png" ContentType="image/png"/>
  <Override PartName="/ppt/media/image286.png" ContentType="image/png"/>
  <Override PartName="/ppt/media/image102.png" ContentType="image/png"/>
  <Override PartName="/ppt/media/image298.png" ContentType="image/png"/>
  <Override PartName="/ppt/media/image336.png" ContentType="image/png"/>
  <Override PartName="/ppt/media/image170.png" ContentType="image/png"/>
  <Override PartName="/ppt/media/image292.png" ContentType="image/png"/>
  <Override PartName="/ppt/media/image330.png" ContentType="image/png"/>
  <Override PartName="/ppt/media/image338.png" ContentType="image/png"/>
  <Override PartName="/ppt/media/image172.png" ContentType="image/png"/>
  <Override PartName="/ppt/media/image315.png" ContentType="image/png"/>
  <Override PartName="/ppt/media/image277.png" ContentType="image/png"/>
  <Override PartName="/ppt/media/image180.png" ContentType="image/png"/>
  <Override PartName="/ppt/media/image112.png" ContentType="image/png"/>
  <Override PartName="/ppt/media/image323.png" ContentType="image/png"/>
  <Override PartName="/ppt/media/image285.png" ContentType="image/png"/>
  <Override PartName="/ppt/media/image322.png" ContentType="image/png"/>
  <Override PartName="/ppt/media/image284.png" ContentType="image/png"/>
  <Override PartName="/ppt/media/image270.png" ContentType="image/png"/>
  <Override PartName="/ppt/media/image312.png" ContentType="image/png"/>
  <Override PartName="/ppt/media/image274.png" ContentType="image/png"/>
  <Override PartName="/ppt/media/image64.jpeg" ContentType="image/jpeg"/>
  <Override PartName="/ppt/media/image206.png" ContentType="image/png"/>
  <Override PartName="/ppt/media/image320.png" ContentType="image/png"/>
  <Override PartName="/ppt/media/image282.png" ContentType="image/png"/>
  <Override PartName="/ppt/media/image271.jpeg" ContentType="image/jpeg"/>
  <Override PartName="/ppt/media/image311.png" ContentType="image/png"/>
  <Override PartName="/ppt/media/image273.png" ContentType="image/png"/>
  <Override PartName="/ppt/media/image281.png" ContentType="image/png"/>
  <Override PartName="/ppt/media/image272.png" ContentType="image/png"/>
  <Override PartName="/ppt/media/image310.png" ContentType="image/png"/>
  <Override PartName="/ppt/media/image305.png" ContentType="image/png"/>
  <Override PartName="/ppt/media/image267.png" ContentType="image/png"/>
  <Override PartName="/ppt/media/image314.png" ContentType="image/png"/>
  <Override PartName="/ppt/media/image276.png" ContentType="image/png"/>
  <Override PartName="/ppt/media/image300.png" ContentType="image/png"/>
  <Override PartName="/ppt/media/image262.png" ContentType="image/png"/>
  <Override PartName="/ppt/media/image313.png" ContentType="image/png"/>
  <Override PartName="/ppt/media/image275.png" ContentType="image/png"/>
  <Override PartName="/ppt/media/image261.png" ContentType="image/png"/>
  <Override PartName="/ppt/media/image304.png" ContentType="image/png"/>
  <Override PartName="/ppt/media/image266.png" ContentType="image/png"/>
  <Override PartName="/ppt/media/image303.png" ContentType="image/png"/>
  <Override PartName="/ppt/media/image265.png" ContentType="image/png"/>
  <Override PartName="/ppt/media/image302.png" ContentType="image/png"/>
  <Override PartName="/ppt/media/image264.png" ContentType="image/png"/>
  <Override PartName="/ppt/media/image301.png" ContentType="image/png"/>
  <Override PartName="/ppt/media/image263.png" ContentType="image/png"/>
  <Override PartName="/ppt/media/image325.jpeg" ContentType="image/jpeg"/>
  <Override PartName="/ppt/media/image334.png" ContentType="image/png"/>
  <Override PartName="/ppt/media/image296.png" ContentType="image/png"/>
  <Override PartName="/ppt/media/image25.png" ContentType="image/png"/>
  <Override PartName="/ppt/media/image93.png" ContentType="image/png"/>
  <Override PartName="/ppt/media/image19.jpeg" ContentType="image/jpeg"/>
  <Override PartName="/ppt/media/image104.png" ContentType="image/png"/>
  <Override PartName="/ppt/media/image80.png" ContentType="image/png"/>
  <Override PartName="/ppt/media/image12.png" ContentType="image/png"/>
  <Override PartName="/ppt/media/image72.jpeg" ContentType="image/jpeg"/>
  <Override PartName="/ppt/media/image73.png" ContentType="image/png"/>
  <Override PartName="/ppt/media/image14.png" ContentType="image/png"/>
  <Override PartName="/ppt/media/image82.png" ContentType="image/png"/>
  <Override PartName="/ppt/media/image2.png" ContentType="image/png"/>
  <Override PartName="/ppt/media/image154.png" ContentType="image/png"/>
  <Override PartName="/ppt/media/image32.png" ContentType="image/png"/>
  <Override PartName="/ppt/media/image115.png" ContentType="image/png"/>
  <Override PartName="/ppt/media/image91.png" ContentType="image/png"/>
  <Override PartName="/ppt/media/image23.png" ContentType="image/png"/>
  <Override PartName="/ppt/media/image26.png" ContentType="image/png"/>
  <Override PartName="/ppt/media/image118.png" ContentType="image/png"/>
  <Override PartName="/ppt/media/image94.png" ContentType="image/png"/>
  <Override PartName="/ppt/media/image137.jpeg" ContentType="image/jpeg"/>
  <Override PartName="/ppt/media/image15.png" ContentType="image/png"/>
  <Override PartName="/ppt/media/image3.png" ContentType="image/png"/>
  <Override PartName="/ppt/media/image155.png" ContentType="image/png"/>
  <Override PartName="/ppt/media/image33.png" ContentType="image/png"/>
  <Override PartName="/ppt/media/image81.png" ContentType="image/png"/>
  <Override PartName="/ppt/media/image13.png" ContentType="image/png"/>
  <Override PartName="/ppt/media/image16.png" ContentType="image/png"/>
  <Override PartName="/ppt/media/image4.png" ContentType="image/png"/>
  <Override PartName="/ppt/media/image156.png" ContentType="image/png"/>
  <Override PartName="/ppt/media/image34.png" ContentType="image/png"/>
  <Override PartName="/ppt/media/image17.png" ContentType="image/png"/>
  <Override PartName="/ppt/media/image5.png" ContentType="image/png"/>
  <Override PartName="/ppt/media/image157.png" ContentType="image/png"/>
  <Override PartName="/ppt/media/image35.png" ContentType="image/png"/>
  <Override PartName="/ppt/media/image98.png" ContentType="image/png"/>
  <Override PartName="/ppt/media/image27.jpeg" ContentType="image/jpeg"/>
  <Override PartName="/ppt/media/image83.png" ContentType="image/png"/>
  <Override PartName="/ppt/media/image107.png" ContentType="image/png"/>
  <Override PartName="/ppt/media/image175.png" ContentType="image/png"/>
  <Override PartName="/ppt/media/image189.gif" ContentType="image/gif"/>
  <Override PartName="/ppt/media/image10.png" ContentType="image/png"/>
  <Override PartName="/ppt/media/image47.png" ContentType="image/png"/>
  <Override PartName="/ppt/media/image18.png" ContentType="image/png"/>
  <Override PartName="/ppt/media/image86.png" ContentType="image/png"/>
  <Override PartName="/ppt/media/image6.png" ContentType="image/png"/>
  <Override PartName="/ppt/media/image158.png" ContentType="image/png"/>
  <Override PartName="/ppt/media/image36.png" ContentType="image/png"/>
  <Override PartName="/ppt/media/image84.png" ContentType="image/png"/>
  <Override PartName="/ppt/media/image108.png" ContentType="image/png"/>
  <Override PartName="/ppt/media/image176.png" ContentType="image/png"/>
  <Override PartName="/ppt/media/image103.jpeg" ContentType="image/jpeg"/>
  <Override PartName="/ppt/media/image11.png" ContentType="image/png"/>
  <Override PartName="/ppt/media/image48.png" ContentType="image/png"/>
  <Override PartName="/ppt/media/image7.png" ContentType="image/png"/>
  <Override PartName="/ppt/media/image159.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228.png" ContentType="image/png"/>
  <Override PartName="/ppt/media/image100.png" ContentType="image/png"/>
  <Override PartName="/ppt/media/image49.png" ContentType="image/png"/>
  <Override PartName="/ppt/media/image8.png" ContentType="image/png"/>
  <Override PartName="/ppt/media/image30.png" ContentType="image/png"/>
  <Override PartName="/ppt/media/image38.png" ContentType="image/png"/>
  <Override PartName="/ppt/media/image39.png" ContentType="image/png"/>
  <Override PartName="/ppt/media/image127.png" ContentType="image/png"/>
  <Override PartName="/ppt/media/image195.png" ContentType="image/png"/>
  <Override PartName="/ppt/media/image40.png" ContentType="image/png"/>
  <Override PartName="/ppt/media/image130.png" ContentType="image/png"/>
  <Override PartName="/ppt/media/image258.png" ContentType="image/png"/>
  <Override PartName="/ppt/media/image106.jpeg" ContentType="image/jpeg"/>
  <Override PartName="/ppt/media/image41.png" ContentType="image/png"/>
  <Override PartName="/ppt/media/image42.png" ContentType="image/png"/>
  <Override PartName="/ppt/media/image43.png" ContentType="image/png"/>
  <Override PartName="/ppt/media/image44.png" ContentType="image/png"/>
  <Override PartName="/ppt/media/image52.jpeg" ContentType="image/jpeg"/>
  <Override PartName="/ppt/media/image45.png" ContentType="image/png"/>
  <Override PartName="/ppt/media/image46.png" ContentType="image/png"/>
  <Override PartName="/ppt/media/image50.png" ContentType="image/png"/>
  <Override PartName="/ppt/media/image51.png" ContentType="image/png"/>
  <Override PartName="/ppt/media/image1.png" ContentType="image/png"/>
  <Override PartName="/ppt/media/image319.png" ContentType="image/png"/>
  <Override PartName="/ppt/media/image153.png" ContentType="image/png"/>
  <Override PartName="/ppt/media/image54.png" ContentType="image/png"/>
  <Override PartName="/ppt/media/image53.jpeg" ContentType="image/jpeg"/>
  <Override PartName="/ppt/media/image55.png" ContentType="image/png"/>
  <Override PartName="/ppt/media/image56.png" ContentType="image/png"/>
  <Override PartName="/ppt/media/image128.png" ContentType="image/png"/>
  <Override PartName="/ppt/media/image196.png" ContentType="image/png"/>
  <Override PartName="/ppt/media/image58.jpeg" ContentType="image/jpeg"/>
  <Override PartName="/ppt/media/image129.png" ContentType="image/png"/>
  <Override PartName="/ppt/media/image288.gif" ContentType="image/gif"/>
  <Override PartName="/ppt/media/image197.png" ContentType="image/png"/>
  <Override PartName="/ppt/media/image131.png" ContentType="image/png"/>
  <Override PartName="/ppt/media/image25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8.png" ContentType="image/png"/>
  <Override PartName="/ppt/media/image139.png" ContentType="image/png"/>
  <Override PartName="/ppt/media/image140.png" ContentType="image/png"/>
  <Override PartName="/ppt/media/image306.png" ContentType="image/png"/>
  <Override PartName="/ppt/media/image268.png" ContentType="image/png"/>
  <Override PartName="/ppt/media/image307.png" ContentType="image/png"/>
  <Override PartName="/ppt/media/image141.png" ContentType="image/png"/>
  <Override PartName="/ppt/media/image269.png" ContentType="image/png"/>
  <Override PartName="/ppt/media/image144.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316.png" ContentType="image/png"/>
  <Override PartName="/ppt/media/image278.png" ContentType="image/png"/>
  <Override PartName="/ppt/media/image150.png" ContentType="image/png"/>
  <Override PartName="/ppt/media/image317.png" ContentType="image/png"/>
  <Override PartName="/ppt/media/image279.png" ContentType="image/png"/>
  <Override PartName="/ppt/media/image151.png" ContentType="image/png"/>
  <Override PartName="/ppt/media/image152.png" ContentType="image/png"/>
  <Override PartName="/ppt/media/image318.png" ContentType="image/png"/>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69.xml.rels" ContentType="application/vnd.openxmlformats-package.relationships+xml"/>
  <Override PartName="/ppt/slides/_rels/slide165.xml.rels" ContentType="application/vnd.openxmlformats-package.relationships+xml"/>
  <Override PartName="/ppt/slides/_rels/slide88.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68.xml.rels" ContentType="application/vnd.openxmlformats-package.relationships+xml"/>
  <Override PartName="/ppt/slides/_rels/slide164.xml.rels" ContentType="application/vnd.openxmlformats-package.relationships+xml"/>
  <Override PartName="/ppt/slides/_rels/slide87.xml.rels" ContentType="application/vnd.openxmlformats-package.relationships+xml"/>
  <Override PartName="/ppt/slides/_rels/slide92.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67.xml.rels" ContentType="application/vnd.openxmlformats-package.relationships+xml"/>
  <Override PartName="/ppt/slides/_rels/slide163.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16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21.xml.rels" ContentType="application/vnd.openxmlformats-package.relationships+xml"/>
  <Override PartName="/ppt/slides/_rels/slide65.xml.rels" ContentType="application/vnd.openxmlformats-package.relationships+xml"/>
  <Override PartName="/ppt/slides/_rels/slide161.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64.xml.rels" ContentType="application/vnd.openxmlformats-package.relationships+xml"/>
  <Override PartName="/ppt/slides/_rels/slide141.xml.rels" ContentType="application/vnd.openxmlformats-package.relationships+xml"/>
  <Override PartName="/ppt/slides/_rels/slide160.xml.rels" ContentType="application/vnd.openxmlformats-package.relationships+xml"/>
  <Override PartName="/ppt/slides/_rels/slide63.xml.rels" ContentType="application/vnd.openxmlformats-package.relationships+xml"/>
  <Override PartName="/ppt/slides/_rels/slide140.xml.rels" ContentType="application/vnd.openxmlformats-package.relationships+xml"/>
  <Override PartName="/ppt/slides/_rels/slide62.xml.rels" ContentType="application/vnd.openxmlformats-package.relationships+xml"/>
  <Override PartName="/ppt/slides/_rels/slide91.xml.rels" ContentType="application/vnd.openxmlformats-package.relationships+xml"/>
  <Override PartName="/ppt/slides/_rels/slide47.xml.rels" ContentType="application/vnd.openxmlformats-package.relationships+xml"/>
  <Override PartName="/ppt/slides/_rels/slide124.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52.xml.rels" ContentType="application/vnd.openxmlformats-package.relationships+xml"/>
  <Override PartName="/ppt/slides/_rels/slide157.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43.xml.rels" ContentType="application/vnd.openxmlformats-package.relationships+xml"/>
  <Override PartName="/ppt/slides/_rels/slide133.xml.rels" ContentType="application/vnd.openxmlformats-package.relationships+xml"/>
  <Override PartName="/ppt/slides/_rels/slide77.xml.rels" ContentType="application/vnd.openxmlformats-package.relationships+xml"/>
  <Override PartName="/ppt/slides/_rels/slide173.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32.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55.xml.rels" ContentType="application/vnd.openxmlformats-package.relationships+xml"/>
  <Override PartName="/ppt/slides/_rels/slide159.xml.rels" ContentType="application/vnd.openxmlformats-package.relationships+xml"/>
  <Override PartName="/ppt/slides/_rels/slide31.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171.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156.xml.rels" ContentType="application/vnd.openxmlformats-package.relationships+xml"/>
  <Override PartName="/ppt/slides/_rels/slide172.xml.rels" ContentType="application/vnd.openxmlformats-package.relationships+xml"/>
  <Override PartName="/ppt/slides/_rels/slide3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120.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74.xml.rels" ContentType="application/vnd.openxmlformats-package.relationships+xml"/>
  <Override PartName="/ppt/slides/_rels/slide97.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167.xml.rels" ContentType="application/vnd.openxmlformats-package.relationships+xml"/>
  <Override PartName="/ppt/slides/_rels/slide98.xml.rels" ContentType="application/vnd.openxmlformats-package.relationships+xml"/>
  <Override PartName="/ppt/slides/_rels/slide175.xml.rels" ContentType="application/vnd.openxmlformats-package.relationships+xml"/>
  <Override PartName="/ppt/slides/_rels/slide28.xml.rels" ContentType="application/vnd.openxmlformats-package.relationships+xml"/>
  <Override PartName="/ppt/slides/_rels/slide170.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1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146.xml.rels" ContentType="application/vnd.openxmlformats-package.relationships+xml"/>
  <Override PartName="/ppt/slides/_rels/slide6.xml.rels" ContentType="application/vnd.openxmlformats-package.relationships+xml"/>
  <Override PartName="/ppt/slides/_rels/slide169.xml.rels" ContentType="application/vnd.openxmlformats-package.relationships+xml"/>
  <Override PartName="/ppt/slides/_rels/slide41.xml.rels" ContentType="application/vnd.openxmlformats-package.relationships+xml"/>
  <Override PartName="/ppt/slides/_rels/slide53.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149.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66.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50.xml.rels" ContentType="application/vnd.openxmlformats-package.relationships+xml"/>
  <Override PartName="/ppt/slides/_rels/slide12.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3.xml.rels" ContentType="application/vnd.openxmlformats-package.relationships+xml"/>
  <Override PartName="/ppt/slides/_rels/slide40.xml.rels" ContentType="application/vnd.openxmlformats-package.relationships+xml"/>
  <Override PartName="/ppt/slides/_rels/slide168.xml.rels" ContentType="application/vnd.openxmlformats-package.relationships+xml"/>
  <Override PartName="/ppt/slides/_rels/slide2.xml.rels" ContentType="application/vnd.openxmlformats-package.relationships+xml"/>
  <Override PartName="/ppt/slides/_rels/slide99.xml.rels" ContentType="application/vnd.openxmlformats-package.relationships+xml"/>
  <Override PartName="/ppt/slides/_rels/slide176.xml.rels" ContentType="application/vnd.openxmlformats-package.relationships+xml"/>
  <Override PartName="/ppt/slides/_rels/slide75.xml.rels" ContentType="application/vnd.openxmlformats-package.relationships+xml"/>
  <Override PartName="/ppt/slides/_rels/slide152.xml.rels" ContentType="application/vnd.openxmlformats-package.relationships+xml"/>
  <Override PartName="/ppt/slides/_rels/slide108.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53.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90.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74.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73.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72.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17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75.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72.xml" ContentType="application/vnd.openxmlformats-officedocument.presentationml.slide+xml"/>
  <Override PartName="/ppt/slides/slide10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58.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66.xml" ContentType="application/vnd.openxmlformats-officedocument.presentationml.slide+xml"/>
  <Override PartName="/ppt/slides/slide128.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169.xml" ContentType="application/vnd.openxmlformats-officedocument.presentationml.slide+xml"/>
  <Override PartName="/ppt/slides/slide70.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168.xml" ContentType="application/vnd.openxmlformats-officedocument.presentationml.slide+xml"/>
  <Override PartName="/ppt/slides/slide2.xml" ContentType="application/vnd.openxmlformats-officedocument.presentationml.slide+xml"/>
  <Override PartName="/ppt/slides/slide176.xml" ContentType="application/vnd.openxmlformats-officedocument.presentationml.slide+xml"/>
  <Override PartName="/ppt/slides/slide108.xml" ContentType="application/vnd.openxmlformats-officedocument.presentationml.slide+xml"/>
  <Override PartName="/ppt/slides/slide167.xml" ContentType="application/vnd.openxmlformats-officedocument.presentationml.slide+xml"/>
  <Override PartName="/ppt/slides/slide1.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162.xml" ContentType="application/vnd.openxmlformats-officedocument.presentationml.slide+xml"/>
  <Override PartName="/ppt/slides/slide66.xml" ContentType="application/vnd.openxmlformats-officedocument.presentationml.slide+xml"/>
  <Override PartName="/ppt/slides/slide163.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164.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165.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slide" Target="slides/slide136.xml"/><Relationship Id="rId147" Type="http://schemas.openxmlformats.org/officeDocument/2006/relationships/slide" Target="slides/slide137.xml"/><Relationship Id="rId148" Type="http://schemas.openxmlformats.org/officeDocument/2006/relationships/slide" Target="slides/slide138.xml"/><Relationship Id="rId149" Type="http://schemas.openxmlformats.org/officeDocument/2006/relationships/slide" Target="slides/slide139.xml"/><Relationship Id="rId150" Type="http://schemas.openxmlformats.org/officeDocument/2006/relationships/slide" Target="slides/slide140.xml"/><Relationship Id="rId151" Type="http://schemas.openxmlformats.org/officeDocument/2006/relationships/slide" Target="slides/slide141.xml"/><Relationship Id="rId152" Type="http://schemas.openxmlformats.org/officeDocument/2006/relationships/slide" Target="slides/slide142.xml"/><Relationship Id="rId153" Type="http://schemas.openxmlformats.org/officeDocument/2006/relationships/slide" Target="slides/slide143.xml"/><Relationship Id="rId154" Type="http://schemas.openxmlformats.org/officeDocument/2006/relationships/slide" Target="slides/slide144.xml"/><Relationship Id="rId155" Type="http://schemas.openxmlformats.org/officeDocument/2006/relationships/slide" Target="slides/slide145.xml"/><Relationship Id="rId156" Type="http://schemas.openxmlformats.org/officeDocument/2006/relationships/slide" Target="slides/slide146.xml"/><Relationship Id="rId157" Type="http://schemas.openxmlformats.org/officeDocument/2006/relationships/slide" Target="slides/slide147.xml"/><Relationship Id="rId158" Type="http://schemas.openxmlformats.org/officeDocument/2006/relationships/slide" Target="slides/slide148.xml"/><Relationship Id="rId159" Type="http://schemas.openxmlformats.org/officeDocument/2006/relationships/slide" Target="slides/slide149.xml"/><Relationship Id="rId160" Type="http://schemas.openxmlformats.org/officeDocument/2006/relationships/slide" Target="slides/slide150.xml"/><Relationship Id="rId161" Type="http://schemas.openxmlformats.org/officeDocument/2006/relationships/slide" Target="slides/slide151.xml"/><Relationship Id="rId162" Type="http://schemas.openxmlformats.org/officeDocument/2006/relationships/slide" Target="slides/slide152.xml"/><Relationship Id="rId163" Type="http://schemas.openxmlformats.org/officeDocument/2006/relationships/slide" Target="slides/slide153.xml"/><Relationship Id="rId164" Type="http://schemas.openxmlformats.org/officeDocument/2006/relationships/slide" Target="slides/slide154.xml"/><Relationship Id="rId165" Type="http://schemas.openxmlformats.org/officeDocument/2006/relationships/slide" Target="slides/slide155.xml"/><Relationship Id="rId166" Type="http://schemas.openxmlformats.org/officeDocument/2006/relationships/slide" Target="slides/slide156.xml"/><Relationship Id="rId167" Type="http://schemas.openxmlformats.org/officeDocument/2006/relationships/slide" Target="slides/slide157.xml"/><Relationship Id="rId168" Type="http://schemas.openxmlformats.org/officeDocument/2006/relationships/slide" Target="slides/slide158.xml"/><Relationship Id="rId169" Type="http://schemas.openxmlformats.org/officeDocument/2006/relationships/slide" Target="slides/slide159.xml"/><Relationship Id="rId170" Type="http://schemas.openxmlformats.org/officeDocument/2006/relationships/slide" Target="slides/slide160.xml"/><Relationship Id="rId171" Type="http://schemas.openxmlformats.org/officeDocument/2006/relationships/slide" Target="slides/slide161.xml"/><Relationship Id="rId172" Type="http://schemas.openxmlformats.org/officeDocument/2006/relationships/slide" Target="slides/slide162.xml"/><Relationship Id="rId173" Type="http://schemas.openxmlformats.org/officeDocument/2006/relationships/slide" Target="slides/slide163.xml"/><Relationship Id="rId174" Type="http://schemas.openxmlformats.org/officeDocument/2006/relationships/slide" Target="slides/slide164.xml"/><Relationship Id="rId175" Type="http://schemas.openxmlformats.org/officeDocument/2006/relationships/slide" Target="slides/slide165.xml"/><Relationship Id="rId176" Type="http://schemas.openxmlformats.org/officeDocument/2006/relationships/slide" Target="slides/slide166.xml"/><Relationship Id="rId177" Type="http://schemas.openxmlformats.org/officeDocument/2006/relationships/slide" Target="slides/slide167.xml"/><Relationship Id="rId178" Type="http://schemas.openxmlformats.org/officeDocument/2006/relationships/slide" Target="slides/slide168.xml"/><Relationship Id="rId179" Type="http://schemas.openxmlformats.org/officeDocument/2006/relationships/slide" Target="slides/slide169.xml"/><Relationship Id="rId180" Type="http://schemas.openxmlformats.org/officeDocument/2006/relationships/slide" Target="slides/slide170.xml"/><Relationship Id="rId181" Type="http://schemas.openxmlformats.org/officeDocument/2006/relationships/slide" Target="slides/slide171.xml"/><Relationship Id="rId182" Type="http://schemas.openxmlformats.org/officeDocument/2006/relationships/slide" Target="slides/slide172.xml"/><Relationship Id="rId183" Type="http://schemas.openxmlformats.org/officeDocument/2006/relationships/slide" Target="slides/slide173.xml"/><Relationship Id="rId184" Type="http://schemas.openxmlformats.org/officeDocument/2006/relationships/slide" Target="slides/slide174.xml"/><Relationship Id="rId185" Type="http://schemas.openxmlformats.org/officeDocument/2006/relationships/slide" Target="slides/slide175.xml"/><Relationship Id="rId186" Type="http://schemas.openxmlformats.org/officeDocument/2006/relationships/slide" Target="slides/slide176.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2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26"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27"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28"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29"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FD4F954A-49FB-4363-819E-B0650774AD1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hyperlink" Target="https://en.wikipedia.org/wiki/Cydonia_(region_of_Mars)" TargetMode="External"/><Relationship Id="rId2" Type="http://schemas.openxmlformats.org/officeDocument/2006/relationships/slide" Target="../slides/slide10.xml"/><Relationship Id="rId3"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hyperlink" Target="http://vita.had.co.nz/papers/tidy-data.html" TargetMode="External"/><Relationship Id="rId2" Type="http://schemas.openxmlformats.org/officeDocument/2006/relationships/slide" Target="../slides/slide103.xml"/><Relationship Id="rId3"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hyperlink" Target="http://vita.had.co.nz/papers/tidy-data.html" TargetMode="External"/><Relationship Id="rId2" Type="http://schemas.openxmlformats.org/officeDocument/2006/relationships/slide" Target="../slides/slide144.xml"/><Relationship Id="rId3"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hyperlink" Target="https://www.kaggle.com/sudalairajkumar/nifty-indices-dataset" TargetMode="External"/><Relationship Id="rId2" Type="http://schemas.openxmlformats.org/officeDocument/2006/relationships/hyperlink" Target="https://www.kaggle.com/sudalairajkumar/nifty-indices-dataset" TargetMode="External"/><Relationship Id="rId3" Type="http://schemas.openxmlformats.org/officeDocument/2006/relationships/slide" Target="../slides/slide152.xml"/><Relationship Id="rId4"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
</Relationships>
</file>

<file path=ppt/notesSlides/_rels/notesSlide170.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174.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
</Relationships>
</file>

<file path=ppt/notesSlides/_rels/notesSlide175.xml.rels><?xml version="1.0" encoding="UTF-8"?>
<Relationships xmlns="http://schemas.openxmlformats.org/package/2006/relationships"><Relationship Id="rId1" Type="http://schemas.openxmlformats.org/officeDocument/2006/relationships/hyperlink" Target="https://pandas.pydata.org/pandas-docs/stable/reference/api/pandas.DataFrame.plot.hexbin.html#pandas.DataFrame.plot.hexbin" TargetMode="External"/><Relationship Id="rId2" Type="http://schemas.openxmlformats.org/officeDocument/2006/relationships/slide" Target="../slides/slide175.xml"/><Relationship Id="rId3" Type="http://schemas.openxmlformats.org/officeDocument/2006/relationships/notesMaster" Target="../notesMasters/notesMaster1.xml"/>
</Relationships>
</file>

<file path=ppt/notesSlides/_rels/notesSlide176.xml.rels><?xml version="1.0" encoding="UTF-8"?>
<Relationships xmlns="http://schemas.openxmlformats.org/package/2006/relationships"><Relationship Id="rId1" Type="http://schemas.openxmlformats.org/officeDocument/2006/relationships/hyperlink" Target="https://pandas.pydata.org/pandas-docs/stable/user_guide/visualization.html#plotting-tools" TargetMode="External"/><Relationship Id="rId2" Type="http://schemas.openxmlformats.org/officeDocument/2006/relationships/hyperlink" Target="https://matplotlib.org/" TargetMode="External"/><Relationship Id="rId3" Type="http://schemas.openxmlformats.org/officeDocument/2006/relationships/hyperlink" Target="https://matplotlib.org/" TargetMode="External"/><Relationship Id="rId4" Type="http://schemas.openxmlformats.org/officeDocument/2006/relationships/slide" Target="../slides/slide176.xml"/><Relationship Id="rId5"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hyperlink" Target="https://psycnet.apa.org/record/1990-03261-001" TargetMode="External"/><Relationship Id="rId2" Type="http://schemas.openxmlformats.org/officeDocument/2006/relationships/slide" Target="../slides/slide37.xml"/><Relationship Id="rId3"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hyperlink" Target="https://dqydj.com/united-states-income-brackets-percentiles/?source=post_page---------------------------" TargetMode="External"/><Relationship Id="rId2" Type="http://schemas.openxmlformats.org/officeDocument/2006/relationships/slide" Target="../slides/slide45.xml"/><Relationship Id="rId3"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hyperlink" Target="https://www.edsurge.com/news/2018-05-24-most-professors-think-they-re-above-average-teachers-and-that-s-a-problem" TargetMode="External"/><Relationship Id="rId2" Type="http://schemas.openxmlformats.org/officeDocument/2006/relationships/hyperlink" Target="https://en.wikipedia.org/wiki/Illusory_superiority" TargetMode="External"/><Relationship Id="rId3" Type="http://schemas.openxmlformats.org/officeDocument/2006/relationships/hyperlink" Target="https://www.apa.org/monitor/feb03/overestimate" TargetMode="External"/><Relationship Id="rId4" Type="http://schemas.openxmlformats.org/officeDocument/2006/relationships/hyperlink" Target="https://www.purplemath.com/modules/meanmode.htm" TargetMode="External"/><Relationship Id="rId5" Type="http://schemas.openxmlformats.org/officeDocument/2006/relationships/hyperlink" Target="https://www.purplemath.com/modules/meanmode.htm" TargetMode="External"/><Relationship Id="rId6" Type="http://schemas.openxmlformats.org/officeDocument/2006/relationships/hyperlink" Target="https://www.purplemath.com/modules/meanmode.htm" TargetMode="External"/><Relationship Id="rId7" Type="http://schemas.openxmlformats.org/officeDocument/2006/relationships/slide" Target="../slides/slide46.xml"/><Relationship Id="rId8"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hyperlink" Target="https://gigaom.com/2014/08/19/93-of-us-think-we-are-above-average/" TargetMode="External"/><Relationship Id="rId2" Type="http://schemas.openxmlformats.org/officeDocument/2006/relationships/slide" Target="../slides/slide47.xml"/><Relationship Id="rId3"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cloud.google.com/bigquery/docs/bigqueryml-intro"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hyperlink" Target="https://en.wikipedia.org/wiki/Crime_in_New_York_City" TargetMode="External"/><Relationship Id="rId2" Type="http://schemas.openxmlformats.org/officeDocument/2006/relationships/slide" Target="../slides/slide52.xml"/><Relationship Id="rId3"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hyperlink" Target="https://jupyter-contrib-nbextensions.readthedocs.io/en/latest/nbextensions/scratchpad/README.html" TargetMode="External"/><Relationship Id="rId2" Type="http://schemas.openxmlformats.org/officeDocument/2006/relationships/hyperlink" Target="https://jupyter-contrib-nbextensions.readthedocs.io/en/latest/nbextensions/snippets_menu/readme.html" TargetMode="External"/><Relationship Id="rId3" Type="http://schemas.openxmlformats.org/officeDocument/2006/relationships/slide" Target="../slides/slide67.xml"/><Relationship Id="rId4"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hyperlink" Target="https://stackoverflow.com/users/8101287/ankit-agrawal" TargetMode="External"/><Relationship Id="rId2" Type="http://schemas.openxmlformats.org/officeDocument/2006/relationships/hyperlink" Target="https://stackoverflow.com/users/8101287/ankit-agrawal" TargetMode="External"/><Relationship Id="rId3" Type="http://schemas.openxmlformats.org/officeDocument/2006/relationships/hyperlink" Target="https://stackoverflow.com/users/8101287/ankit-agrawal" TargetMode="External"/><Relationship Id="rId4" Type="http://schemas.openxmlformats.org/officeDocument/2006/relationships/hyperlink" Target="https://stackoverflow.com/users/8101287/ankit-agrawal" TargetMode="External"/><Relationship Id="rId5" Type="http://schemas.openxmlformats.org/officeDocument/2006/relationships/hyperlink" Target="https://stackoverflow.com/users/8101287/ankit-agrawal" TargetMode="External"/><Relationship Id="rId6" Type="http://schemas.openxmlformats.org/officeDocument/2006/relationships/hyperlink" Target="https://stackoverflow.com/users/8101287/ankit-agrawal" TargetMode="External"/><Relationship Id="rId7" Type="http://schemas.openxmlformats.org/officeDocument/2006/relationships/hyperlink" Target="https://stackoverflow.com/users/8101287/ankit-agrawal" TargetMode="External"/><Relationship Id="rId8" Type="http://schemas.openxmlformats.org/officeDocument/2006/relationships/hyperlink" Target="https://stackoverflow.com/users/8101287/ankit-agrawal" TargetMode="External"/><Relationship Id="rId9" Type="http://schemas.openxmlformats.org/officeDocument/2006/relationships/hyperlink" Target="https://stackoverflow.com/users/8101287/ankit-agrawal" TargetMode="External"/><Relationship Id="rId10" Type="http://schemas.openxmlformats.org/officeDocument/2006/relationships/hyperlink" Target="https://stackoverflow.com/users/8101287/ankit-agrawal" TargetMode="External"/><Relationship Id="rId11" Type="http://schemas.openxmlformats.org/officeDocument/2006/relationships/hyperlink" Target="https://stackoverflow.com/users/8101287/ankit-agrawal" TargetMode="External"/><Relationship Id="rId12" Type="http://schemas.openxmlformats.org/officeDocument/2006/relationships/slide" Target="../slides/slide86.xml"/><Relationship Id="rId13"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sldImg"/>
          </p:nvPr>
        </p:nvSpPr>
        <p:spPr>
          <a:xfrm>
            <a:off x="756000" y="1336320"/>
            <a:ext cx="6045120" cy="3605760"/>
          </a:xfrm>
          <a:prstGeom prst="rect">
            <a:avLst/>
          </a:prstGeom>
        </p:spPr>
      </p:sp>
      <p:sp>
        <p:nvSpPr>
          <p:cNvPr id="1097"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Satellite photo of the “</a:t>
            </a:r>
            <a:r>
              <a:rPr b="0" lang="en-US" sz="1200" spc="-1" strike="noStrike" u="sng">
                <a:solidFill>
                  <a:srgbClr val="000000"/>
                </a:solidFill>
                <a:uFillTx/>
                <a:latin typeface="+mn-lt"/>
                <a:ea typeface="+mn-ea"/>
                <a:hlinkClick r:id="rId1"/>
              </a:rPr>
              <a:t>Face on Mars</a:t>
            </a:r>
            <a:r>
              <a:rPr b="0" lang="en-US" sz="1200" spc="-1" strike="noStrike">
                <a:solidFill>
                  <a:srgbClr val="000000"/>
                </a:solidFill>
                <a:latin typeface="+mn-lt"/>
                <a:ea typeface="+mn-ea"/>
              </a:rPr>
              <a:t>” which many people took as evidence of extraterrestrial habitation.</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How to know if there is indeed life on Mars?   Test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How to know if 12 sec shake of ink can give u a butterfly image? </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Retry</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098"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773DFFF-B2A0-47B0-B5A0-5EAFC542DB6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PlaceHolder 1"/>
          <p:cNvSpPr>
            <a:spLocks noGrp="1"/>
          </p:cNvSpPr>
          <p:nvPr>
            <p:ph type="sldImg"/>
          </p:nvPr>
        </p:nvSpPr>
        <p:spPr>
          <a:xfrm>
            <a:off x="756000" y="1336320"/>
            <a:ext cx="6045120" cy="3605760"/>
          </a:xfrm>
          <a:prstGeom prst="rect">
            <a:avLst/>
          </a:prstGeom>
        </p:spPr>
      </p:sp>
      <p:sp>
        <p:nvSpPr>
          <p:cNvPr id="1283" name="PlaceHolder 2"/>
          <p:cNvSpPr>
            <a:spLocks noGrp="1"/>
          </p:cNvSpPr>
          <p:nvPr>
            <p:ph type="body"/>
          </p:nvPr>
        </p:nvSpPr>
        <p:spPr>
          <a:xfrm>
            <a:off x="756000" y="5145480"/>
            <a:ext cx="6045120" cy="420696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Guidance: Avoid using a MultiIndex. Flatten it after a call to groupby by renaming columns and resetting the index.</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284"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B40FCF2-5EDA-496D-AF3B-2E05F0A1704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PlaceHolder 1"/>
          <p:cNvSpPr>
            <a:spLocks noGrp="1"/>
          </p:cNvSpPr>
          <p:nvPr>
            <p:ph type="sldImg"/>
          </p:nvPr>
        </p:nvSpPr>
        <p:spPr>
          <a:xfrm>
            <a:off x="756000" y="1336320"/>
            <a:ext cx="6045120" cy="3605760"/>
          </a:xfrm>
          <a:prstGeom prst="rect">
            <a:avLst/>
          </a:prstGeom>
        </p:spPr>
      </p:sp>
      <p:sp>
        <p:nvSpPr>
          <p:cNvPr id="1286"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Groupby vs pivot_table</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The wide format is the pivot table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Guidance: use pivot_table when comparing groups</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 really like to use pivot tables to compare values across groups and a groupby when I want to continue an analysis. From above, it is easier to compare male to female salaries when using the output of pivot_table. The result is easier to digest as a human and its the type of data you will see in an article or blog post. I view pivot tables as a finished product.</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The result of a groupby is going to be in </a:t>
            </a:r>
            <a:r>
              <a:rPr b="0" lang="en-US" sz="1200" spc="-1" strike="noStrike" u="sng">
                <a:solidFill>
                  <a:srgbClr val="000000"/>
                </a:solidFill>
                <a:uFillTx/>
                <a:latin typeface="+mn-lt"/>
                <a:ea typeface="+mn-ea"/>
                <a:hlinkClick r:id="rId1"/>
              </a:rPr>
              <a:t>tidy form</a:t>
            </a:r>
            <a:r>
              <a:rPr b="0" lang="en-US" sz="1200" spc="-1" strike="noStrike">
                <a:solidFill>
                  <a:srgbClr val="000000"/>
                </a:solidFill>
                <a:latin typeface="+mn-lt"/>
                <a:ea typeface="+mn-ea"/>
              </a:rPr>
              <a:t>, which lends itself to easier subsequent analysis, but isn’t as interpretable</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287"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FBB10DF-5CE2-4987-A887-3CB50D7218E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PlaceHolder 1"/>
          <p:cNvSpPr>
            <a:spLocks noGrp="1"/>
          </p:cNvSpPr>
          <p:nvPr>
            <p:ph type="sldImg"/>
          </p:nvPr>
        </p:nvSpPr>
        <p:spPr>
          <a:xfrm>
            <a:off x="756000" y="1336320"/>
            <a:ext cx="6045120" cy="3605760"/>
          </a:xfrm>
          <a:prstGeom prst="rect">
            <a:avLst/>
          </a:prstGeom>
        </p:spPr>
      </p:sp>
      <p:sp>
        <p:nvSpPr>
          <p:cNvPr id="1289"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Tidy Data | Wickham | Journal of Statistical Software</a:t>
            </a:r>
            <a:endParaRPr b="0" lang="en-US" sz="2000" spc="-1" strike="noStrike">
              <a:latin typeface="Arial"/>
            </a:endParaRPr>
          </a:p>
          <a:p>
            <a:pPr marL="216000" indent="-213840">
              <a:lnSpc>
                <a:spcPct val="100000"/>
              </a:lnSpc>
              <a:tabLst>
                <a:tab algn="l" pos="0"/>
              </a:tabLst>
            </a:pPr>
            <a:r>
              <a:rPr b="0" lang="en-US" sz="2000" spc="-1" strike="noStrike">
                <a:latin typeface="Arial"/>
              </a:rPr>
              <a:t>https://www.jstatsoft.org/article/view/v059i10</a:t>
            </a:r>
            <a:endParaRPr b="0" lang="en-US" sz="2000" spc="-1" strike="noStrike">
              <a:latin typeface="Arial"/>
            </a:endParaRPr>
          </a:p>
        </p:txBody>
      </p:sp>
      <p:sp>
        <p:nvSpPr>
          <p:cNvPr id="1290"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8C06F50-A31F-4F95-9F2E-A5A08A4D131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sldImg"/>
          </p:nvPr>
        </p:nvSpPr>
        <p:spPr>
          <a:xfrm>
            <a:off x="756000" y="1336320"/>
            <a:ext cx="6045120" cy="3605760"/>
          </a:xfrm>
          <a:prstGeom prst="rect">
            <a:avLst/>
          </a:prstGeom>
        </p:spPr>
      </p:sp>
      <p:sp>
        <p:nvSpPr>
          <p:cNvPr id="1292"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method and the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function can both produce the exact same results with the same shape. They both share the parameters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t>
            </a:r>
            <a:r>
              <a:rPr b="0" lang="en-US" sz="2000" spc="-1" strike="noStrike">
                <a:solidFill>
                  <a:srgbClr val="000000"/>
                </a:solidFill>
                <a:latin typeface="+mn-lt"/>
                <a:ea typeface="+mn-ea"/>
              </a:rPr>
              <a:t>values</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aggfunc</a:t>
            </a:r>
            <a:r>
              <a:rPr b="0" lang="en-US" sz="1200" spc="-1" strike="noStrike">
                <a:solidFill>
                  <a:srgbClr val="000000"/>
                </a:solidFill>
                <a:latin typeface="+mn-lt"/>
                <a:ea typeface="+mn-ea"/>
              </a:rPr>
              <a:t>. The major difference on the surface is that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is a function and not a DataFrame method.</a:t>
            </a:r>
            <a:endParaRPr b="0" lang="en-US" sz="1200" spc="-1" strike="noStrike">
              <a:latin typeface="Arial"/>
            </a:endParaRPr>
          </a:p>
        </p:txBody>
      </p:sp>
      <p:sp>
        <p:nvSpPr>
          <p:cNvPr id="1293"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4648E5B-726B-4DB7-B67D-2B195AD758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PlaceHolder 1"/>
          <p:cNvSpPr>
            <a:spLocks noGrp="1"/>
          </p:cNvSpPr>
          <p:nvPr>
            <p:ph type="sldImg"/>
          </p:nvPr>
        </p:nvSpPr>
        <p:spPr>
          <a:xfrm>
            <a:off x="756000" y="1336320"/>
            <a:ext cx="6045120" cy="3605760"/>
          </a:xfrm>
          <a:prstGeom prst="rect">
            <a:avLst/>
          </a:prstGeom>
        </p:spPr>
      </p:sp>
      <p:sp>
        <p:nvSpPr>
          <p:cNvPr id="1295"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296"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F3B4A64-9E35-44A9-9981-5293011B495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sldImg"/>
          </p:nvPr>
        </p:nvSpPr>
        <p:spPr>
          <a:xfrm>
            <a:off x="756000" y="1336320"/>
            <a:ext cx="6045120" cy="3605760"/>
          </a:xfrm>
          <a:prstGeom prst="rect">
            <a:avLst/>
          </a:prstGeom>
        </p:spPr>
      </p:sp>
      <p:sp>
        <p:nvSpPr>
          <p:cNvPr id="1298"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1299"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6B28E8-7885-4B52-B3E9-752E59624D1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PlaceHolder 1"/>
          <p:cNvSpPr>
            <a:spLocks noGrp="1"/>
          </p:cNvSpPr>
          <p:nvPr>
            <p:ph type="sldImg"/>
          </p:nvPr>
        </p:nvSpPr>
        <p:spPr>
          <a:xfrm>
            <a:off x="756000" y="1336320"/>
            <a:ext cx="6045120" cy="3605760"/>
          </a:xfrm>
          <a:prstGeom prst="rect">
            <a:avLst/>
          </a:prstGeom>
        </p:spPr>
      </p:sp>
      <p:sp>
        <p:nvSpPr>
          <p:cNvPr id="1301"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1302"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62BBA5-67C7-4488-9B89-F1EC8D984D5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PlaceHolder 1"/>
          <p:cNvSpPr>
            <a:spLocks noGrp="1"/>
          </p:cNvSpPr>
          <p:nvPr>
            <p:ph type="sldImg"/>
          </p:nvPr>
        </p:nvSpPr>
        <p:spPr>
          <a:xfrm>
            <a:off x="756000" y="1336320"/>
            <a:ext cx="6045120" cy="3605760"/>
          </a:xfrm>
          <a:prstGeom prst="rect">
            <a:avLst/>
          </a:prstGeom>
        </p:spPr>
      </p:sp>
      <p:sp>
        <p:nvSpPr>
          <p:cNvPr id="1304"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Using the </a:t>
            </a:r>
            <a:r>
              <a:rPr b="0" lang="en-US" sz="2000" spc="-1" strike="noStrike">
                <a:solidFill>
                  <a:srgbClr val="000000"/>
                </a:solidFill>
                <a:latin typeface="+mn-lt"/>
                <a:ea typeface="+mn-ea"/>
              </a:rPr>
              <a:t>pivot</a:t>
            </a:r>
            <a:r>
              <a:rPr b="0" lang="en-US" sz="1200" spc="-1" strike="noStrike">
                <a:solidFill>
                  <a:srgbClr val="000000"/>
                </a:solidFill>
                <a:latin typeface="+mn-lt"/>
                <a:ea typeface="+mn-ea"/>
              </a:rPr>
              <a:t> method, reshapes the data without aggregating or doing anything to it. </a:t>
            </a: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on the other hand, requires that you do an aggregation</a:t>
            </a:r>
            <a:endParaRPr b="0" lang="en-US" sz="1200" spc="-1" strike="noStrike">
              <a:latin typeface="Arial"/>
            </a:endParaRPr>
          </a:p>
        </p:txBody>
      </p:sp>
      <p:sp>
        <p:nvSpPr>
          <p:cNvPr id="1305"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75D530-CA0D-4D93-9455-BD1B2DEB671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6" name="PlaceHolder 1"/>
          <p:cNvSpPr>
            <a:spLocks noGrp="1"/>
          </p:cNvSpPr>
          <p:nvPr>
            <p:ph type="sldImg"/>
          </p:nvPr>
        </p:nvSpPr>
        <p:spPr>
          <a:xfrm>
            <a:off x="756000" y="1336320"/>
            <a:ext cx="6045120" cy="3605760"/>
          </a:xfrm>
          <a:prstGeom prst="rect">
            <a:avLst/>
          </a:prstGeom>
        </p:spPr>
      </p:sp>
      <p:sp>
        <p:nvSpPr>
          <p:cNvPr id="1307"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it can only handle the case when both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are set to a single column. If you want to keep multiple columns in the index then you cannot use </a:t>
            </a:r>
            <a:r>
              <a:rPr b="0" lang="en-US" sz="2000" spc="-1" strike="noStrike">
                <a:solidFill>
                  <a:srgbClr val="000000"/>
                </a:solidFill>
                <a:latin typeface="+mn-lt"/>
                <a:ea typeface="+mn-ea"/>
              </a:rPr>
              <a:t>pivot</a:t>
            </a:r>
            <a:r>
              <a:rPr b="0" lang="en-US" sz="1200" spc="-1" strike="noStrike">
                <a:solidFill>
                  <a:srgbClr val="000000"/>
                </a:solidFill>
                <a:latin typeface="+mn-lt"/>
                <a:ea typeface="+mn-ea"/>
              </a:rPr>
              <a:t>. Also, if any combination of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appear more than once, then you will get an error as it does not perform an aggregation.</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can accomplish all of what </a:t>
            </a:r>
            <a:r>
              <a:rPr b="0" lang="en-US" sz="2000" spc="-1" strike="noStrike">
                <a:solidFill>
                  <a:srgbClr val="000000"/>
                </a:solidFill>
                <a:latin typeface="+mn-lt"/>
                <a:ea typeface="+mn-ea"/>
              </a:rPr>
              <a:t>pivot</a:t>
            </a:r>
            <a:r>
              <a:rPr b="0" lang="en-US" sz="1200" spc="-1" strike="noStrike">
                <a:solidFill>
                  <a:srgbClr val="000000"/>
                </a:solidFill>
                <a:latin typeface="+mn-lt"/>
                <a:ea typeface="+mn-ea"/>
              </a:rPr>
              <a:t> can do. In the case that you do not need to perform an aggregation, you still must provide an aggregation function.</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 think cross_tab is a better alternative </a:t>
            </a:r>
            <a:endParaRPr b="0" lang="en-US" sz="1200" spc="-1" strike="noStrike">
              <a:latin typeface="Arial"/>
            </a:endParaRPr>
          </a:p>
        </p:txBody>
      </p:sp>
      <p:sp>
        <p:nvSpPr>
          <p:cNvPr id="1308"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F8911E2-1B57-48DE-B6E0-831570C4EE1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PlaceHolder 1"/>
          <p:cNvSpPr>
            <a:spLocks noGrp="1"/>
          </p:cNvSpPr>
          <p:nvPr>
            <p:ph type="sldImg"/>
          </p:nvPr>
        </p:nvSpPr>
        <p:spPr>
          <a:xfrm>
            <a:off x="756000" y="1336320"/>
            <a:ext cx="6045120" cy="3605760"/>
          </a:xfrm>
          <a:prstGeom prst="rect">
            <a:avLst/>
          </a:prstGeom>
        </p:spPr>
      </p:sp>
      <p:sp>
        <p:nvSpPr>
          <p:cNvPr id="1310"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Let’s reshape this data so that we have three columns, the airline, the airport and the arrival delay</a:t>
            </a:r>
            <a:endParaRPr b="0" lang="en-US" sz="1200" spc="-1" strike="noStrike">
              <a:latin typeface="Arial"/>
            </a:endParaRPr>
          </a:p>
        </p:txBody>
      </p:sp>
      <p:sp>
        <p:nvSpPr>
          <p:cNvPr id="1311"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0D62DD-701B-4391-8416-752E861D4C3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PlaceHolder 1"/>
          <p:cNvSpPr>
            <a:spLocks noGrp="1"/>
          </p:cNvSpPr>
          <p:nvPr>
            <p:ph type="sldImg"/>
          </p:nvPr>
        </p:nvSpPr>
        <p:spPr>
          <a:xfrm>
            <a:off x="756000" y="1336320"/>
            <a:ext cx="6045120" cy="3605760"/>
          </a:xfrm>
          <a:prstGeom prst="rect">
            <a:avLst/>
          </a:prstGeom>
        </p:spPr>
      </p:sp>
      <p:sp>
        <p:nvSpPr>
          <p:cNvPr id="1313"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Let’s reshape this data so that we have three columns, the airline, the airport and the arrival delay</a:t>
            </a:r>
            <a:endParaRPr b="0" lang="en-US" sz="1200" spc="-1" strike="noStrike">
              <a:latin typeface="Arial"/>
            </a:endParaRPr>
          </a:p>
        </p:txBody>
      </p:sp>
      <p:sp>
        <p:nvSpPr>
          <p:cNvPr id="1314"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9A624D6-C46C-4F33-B702-464B3169E1E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PlaceHolder 1"/>
          <p:cNvSpPr>
            <a:spLocks noGrp="1"/>
          </p:cNvSpPr>
          <p:nvPr>
            <p:ph type="sldImg"/>
          </p:nvPr>
        </p:nvSpPr>
        <p:spPr>
          <a:xfrm>
            <a:off x="756000" y="1336320"/>
            <a:ext cx="6045120" cy="3605760"/>
          </a:xfrm>
          <a:prstGeom prst="rect">
            <a:avLst/>
          </a:prstGeom>
        </p:spPr>
      </p:sp>
      <p:sp>
        <p:nvSpPr>
          <p:cNvPr id="1316"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This returns a Series with a MultiIndex with two levels.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317"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233E75-5C24-4E60-A689-7D6593FAD9D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PlaceHolder 1"/>
          <p:cNvSpPr>
            <a:spLocks noGrp="1"/>
          </p:cNvSpPr>
          <p:nvPr>
            <p:ph type="sldImg"/>
          </p:nvPr>
        </p:nvSpPr>
        <p:spPr>
          <a:xfrm>
            <a:off x="756000" y="1336320"/>
            <a:ext cx="6045120" cy="3605760"/>
          </a:xfrm>
          <a:prstGeom prst="rect">
            <a:avLst/>
          </a:prstGeom>
        </p:spPr>
      </p:sp>
      <p:sp>
        <p:nvSpPr>
          <p:cNvPr id="1319"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Renaming on the fly</a:t>
            </a:r>
            <a:endParaRPr b="0" lang="en-US" sz="2000" spc="-1" strike="noStrike">
              <a:latin typeface="Arial"/>
            </a:endParaRPr>
          </a:p>
        </p:txBody>
      </p:sp>
      <p:sp>
        <p:nvSpPr>
          <p:cNvPr id="1320"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39ED87C-4BD1-43EA-BC6D-A620C2316E0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type="sldImg"/>
          </p:nvPr>
        </p:nvSpPr>
        <p:spPr>
          <a:xfrm>
            <a:off x="756000" y="1336320"/>
            <a:ext cx="6045120" cy="3605760"/>
          </a:xfrm>
          <a:prstGeom prst="rect">
            <a:avLst/>
          </a:prstGeom>
        </p:spPr>
      </p:sp>
      <p:sp>
        <p:nvSpPr>
          <p:cNvPr id="1322"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Also see this Perfect post on stackoverflow</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python - When should I (not) want to use pandas apply() in my code? - Stack Overflow</a:t>
            </a:r>
            <a:endParaRPr b="0" lang="en-US" sz="2000" spc="-1" strike="noStrike">
              <a:latin typeface="Arial"/>
            </a:endParaRPr>
          </a:p>
          <a:p>
            <a:pPr marL="216000" indent="-213840">
              <a:lnSpc>
                <a:spcPct val="100000"/>
              </a:lnSpc>
              <a:tabLst>
                <a:tab algn="l" pos="0"/>
              </a:tabLst>
            </a:pPr>
            <a:r>
              <a:rPr b="0" lang="en-US" sz="2000" spc="-1" strike="noStrike">
                <a:latin typeface="Arial"/>
              </a:rPr>
              <a:t>https://stackoverflow.com/questions/54432583/when-should-i-not-want-to-use-pandas-apply-in-my-code#:~:text=It%20is%20because%20apply%20is,major%20overhead%20at%20each%20iteration.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How and why to stop using pandas .apply() (so much) | by Sven Harris | Towards Data Science</a:t>
            </a:r>
            <a:endParaRPr b="0" lang="en-US" sz="2000" spc="-1" strike="noStrike">
              <a:latin typeface="Arial"/>
            </a:endParaRPr>
          </a:p>
          <a:p>
            <a:pPr marL="216000" indent="-213840">
              <a:lnSpc>
                <a:spcPct val="100000"/>
              </a:lnSpc>
              <a:tabLst>
                <a:tab algn="l" pos="0"/>
              </a:tabLst>
            </a:pPr>
            <a:r>
              <a:rPr b="0" lang="en-US" sz="2000" spc="-1" strike="noStrike">
                <a:latin typeface="Arial"/>
              </a:rPr>
              <a:t>https://towardsdatascience.com/avoiding-apply-ing-yourself-in-pandas-a6ade4569b7f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323"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566654F-DC31-4A2A-AE19-54B5A520949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4" name="PlaceHolder 1"/>
          <p:cNvSpPr>
            <a:spLocks noGrp="1"/>
          </p:cNvSpPr>
          <p:nvPr>
            <p:ph type="sldImg"/>
          </p:nvPr>
        </p:nvSpPr>
        <p:spPr>
          <a:xfrm>
            <a:off x="756000" y="1336320"/>
            <a:ext cx="6045120" cy="3605760"/>
          </a:xfrm>
          <a:prstGeom prst="rect">
            <a:avLst/>
          </a:prstGeom>
        </p:spPr>
      </p:sp>
      <p:sp>
        <p:nvSpPr>
          <p:cNvPr id="1325"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Introduction to Pandas apply, applymap and map | by B. Chen | Towards Data Science</a:t>
            </a:r>
            <a:endParaRPr b="0" lang="en-US" sz="2000" spc="-1" strike="noStrike">
              <a:latin typeface="Arial"/>
            </a:endParaRPr>
          </a:p>
          <a:p>
            <a:pPr marL="216000" indent="-213840">
              <a:lnSpc>
                <a:spcPct val="100000"/>
              </a:lnSpc>
              <a:tabLst>
                <a:tab algn="l" pos="0"/>
              </a:tabLst>
            </a:pPr>
            <a:r>
              <a:rPr b="0" lang="en-US" sz="2000" spc="-1" strike="noStrike">
                <a:latin typeface="Arial"/>
              </a:rPr>
              <a:t>https://towardsdatascience.com/introduction-to-pandas-apply-applymap-and-map-5d3e044e93ff</a:t>
            </a:r>
            <a:endParaRPr b="0" lang="en-US" sz="2000" spc="-1" strike="noStrike">
              <a:latin typeface="Arial"/>
            </a:endParaRPr>
          </a:p>
        </p:txBody>
      </p:sp>
      <p:sp>
        <p:nvSpPr>
          <p:cNvPr id="1326"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97688A9-B12B-4A68-9D01-F44E73FB13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sldImg"/>
          </p:nvPr>
        </p:nvSpPr>
        <p:spPr>
          <a:xfrm>
            <a:off x="756000" y="1336320"/>
            <a:ext cx="6045120" cy="3605760"/>
          </a:xfrm>
          <a:prstGeom prst="rect">
            <a:avLst/>
          </a:prstGeom>
        </p:spPr>
      </p:sp>
      <p:sp>
        <p:nvSpPr>
          <p:cNvPr id="1328"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329"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4AB45AF-A107-4B2B-90D2-9B5D357386E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PlaceHolder 1"/>
          <p:cNvSpPr>
            <a:spLocks noGrp="1"/>
          </p:cNvSpPr>
          <p:nvPr>
            <p:ph type="sldImg"/>
          </p:nvPr>
        </p:nvSpPr>
        <p:spPr>
          <a:xfrm>
            <a:off x="756000" y="1336320"/>
            <a:ext cx="6045120" cy="3605760"/>
          </a:xfrm>
          <a:prstGeom prst="rect">
            <a:avLst/>
          </a:prstGeom>
        </p:spPr>
      </p:sp>
      <p:sp>
        <p:nvSpPr>
          <p:cNvPr id="1331"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applymap()</a:t>
            </a:r>
            <a:r>
              <a:rPr b="0" lang="en-US" sz="1200" spc="-1" strike="noStrike">
                <a:solidFill>
                  <a:srgbClr val="000000"/>
                </a:solidFill>
                <a:latin typeface="+mn-lt"/>
                <a:ea typeface="+mn-ea"/>
              </a:rPr>
              <a:t> is only available in DataFrame and used for element-wise operation across the whole DataFrame. It has been optimized and some cases work much faster than </a:t>
            </a:r>
            <a:r>
              <a:rPr b="0" lang="en-US" sz="2000" spc="-1" strike="noStrike">
                <a:solidFill>
                  <a:srgbClr val="000000"/>
                </a:solidFill>
                <a:latin typeface="+mn-lt"/>
                <a:ea typeface="+mn-ea"/>
              </a:rPr>
              <a:t>apply()</a:t>
            </a:r>
            <a:r>
              <a:rPr b="0" lang="en-US" sz="1200" spc="-1" strike="noStrike">
                <a:solidFill>
                  <a:srgbClr val="000000"/>
                </a:solidFill>
                <a:latin typeface="+mn-lt"/>
                <a:ea typeface="+mn-ea"/>
              </a:rPr>
              <a:t> , but it’s good to compare it with </a:t>
            </a:r>
            <a:r>
              <a:rPr b="0" lang="en-US" sz="2000" spc="-1" strike="noStrike">
                <a:solidFill>
                  <a:srgbClr val="000000"/>
                </a:solidFill>
                <a:latin typeface="+mn-lt"/>
                <a:ea typeface="+mn-ea"/>
              </a:rPr>
              <a:t>apply()</a:t>
            </a:r>
            <a:r>
              <a:rPr b="0" lang="en-US" sz="1200" spc="-1" strike="noStrike">
                <a:solidFill>
                  <a:srgbClr val="000000"/>
                </a:solidFill>
                <a:latin typeface="+mn-lt"/>
                <a:ea typeface="+mn-ea"/>
              </a:rPr>
              <a:t> before going for any heavier operation.</a:t>
            </a:r>
            <a:endParaRPr b="0" lang="en-US" sz="1200" spc="-1" strike="noStrike">
              <a:latin typeface="Arial"/>
            </a:endParaRPr>
          </a:p>
        </p:txBody>
      </p:sp>
      <p:sp>
        <p:nvSpPr>
          <p:cNvPr id="1332"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5D7B527-E805-477A-8B70-A676110864E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sldImg"/>
          </p:nvPr>
        </p:nvSpPr>
        <p:spPr>
          <a:xfrm>
            <a:off x="756000" y="1336320"/>
            <a:ext cx="6045120" cy="3605760"/>
          </a:xfrm>
          <a:prstGeom prst="rect">
            <a:avLst/>
          </a:prstGeom>
        </p:spPr>
      </p:sp>
      <p:sp>
        <p:nvSpPr>
          <p:cNvPr id="1334"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map()</a:t>
            </a:r>
            <a:r>
              <a:rPr b="0" lang="en-US" sz="1200" spc="-1" strike="noStrike">
                <a:solidFill>
                  <a:srgbClr val="000000"/>
                </a:solidFill>
                <a:latin typeface="+mn-lt"/>
                <a:ea typeface="+mn-ea"/>
              </a:rPr>
              <a:t> is only available in Series and used for substituting each value in a Series with another value. To understand how the </a:t>
            </a:r>
            <a:r>
              <a:rPr b="0" lang="en-US" sz="2000" spc="-1" strike="noStrike">
                <a:solidFill>
                  <a:srgbClr val="000000"/>
                </a:solidFill>
                <a:latin typeface="+mn-lt"/>
                <a:ea typeface="+mn-ea"/>
              </a:rPr>
              <a:t>map()</a:t>
            </a:r>
            <a:r>
              <a:rPr b="0" lang="en-US" sz="1200" spc="-1" strike="noStrike">
                <a:solidFill>
                  <a:srgbClr val="000000"/>
                </a:solidFill>
                <a:latin typeface="+mn-lt"/>
                <a:ea typeface="+mn-ea"/>
              </a:rPr>
              <a:t> works, we first create a Series.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map()</a:t>
            </a:r>
            <a:r>
              <a:rPr b="0" lang="en-US" sz="1200" spc="-1" strike="noStrike">
                <a:solidFill>
                  <a:srgbClr val="000000"/>
                </a:solidFill>
                <a:latin typeface="+mn-lt"/>
                <a:ea typeface="+mn-ea"/>
              </a:rPr>
              <a:t> accepts a </a:t>
            </a:r>
            <a:r>
              <a:rPr b="0" lang="en-US" sz="2000" spc="-1" strike="noStrike">
                <a:solidFill>
                  <a:srgbClr val="000000"/>
                </a:solidFill>
                <a:latin typeface="+mn-lt"/>
                <a:ea typeface="+mn-ea"/>
              </a:rPr>
              <a:t>dict</a:t>
            </a:r>
            <a:r>
              <a:rPr b="0" lang="en-US" sz="1200" spc="-1" strike="noStrike">
                <a:solidFill>
                  <a:srgbClr val="000000"/>
                </a:solidFill>
                <a:latin typeface="+mn-lt"/>
                <a:ea typeface="+mn-ea"/>
              </a:rPr>
              <a:t> or a </a:t>
            </a:r>
            <a:r>
              <a:rPr b="0" lang="en-US" sz="2000" spc="-1" strike="noStrike">
                <a:solidFill>
                  <a:srgbClr val="000000"/>
                </a:solidFill>
                <a:latin typeface="+mn-lt"/>
                <a:ea typeface="+mn-ea"/>
              </a:rPr>
              <a:t>Series</a:t>
            </a:r>
            <a:r>
              <a:rPr b="0" lang="en-US" sz="1200" spc="-1" strike="noStrike">
                <a:solidFill>
                  <a:srgbClr val="000000"/>
                </a:solidFill>
                <a:latin typeface="+mn-lt"/>
                <a:ea typeface="+mn-ea"/>
              </a:rPr>
              <a:t>. Values that are not found in the </a:t>
            </a:r>
            <a:r>
              <a:rPr b="0" lang="en-US" sz="2000" spc="-1" strike="noStrike">
                <a:solidFill>
                  <a:srgbClr val="000000"/>
                </a:solidFill>
                <a:latin typeface="+mn-lt"/>
                <a:ea typeface="+mn-ea"/>
              </a:rPr>
              <a:t>dict</a:t>
            </a:r>
            <a:r>
              <a:rPr b="0" lang="en-US" sz="1200" spc="-1" strike="noStrike">
                <a:solidFill>
                  <a:srgbClr val="000000"/>
                </a:solidFill>
                <a:latin typeface="+mn-lt"/>
                <a:ea typeface="+mn-ea"/>
              </a:rPr>
              <a:t> are converted to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unless the </a:t>
            </a:r>
            <a:r>
              <a:rPr b="0" lang="en-US" sz="2000" spc="-1" strike="noStrike">
                <a:solidFill>
                  <a:srgbClr val="000000"/>
                </a:solidFill>
                <a:latin typeface="+mn-lt"/>
                <a:ea typeface="+mn-ea"/>
              </a:rPr>
              <a:t>dict</a:t>
            </a:r>
            <a:r>
              <a:rPr b="0" lang="en-US" sz="1200" spc="-1" strike="noStrike">
                <a:solidFill>
                  <a:srgbClr val="000000"/>
                </a:solidFill>
                <a:latin typeface="+mn-lt"/>
                <a:ea typeface="+mn-ea"/>
              </a:rPr>
              <a:t> has a default value (e.g. </a:t>
            </a:r>
            <a:r>
              <a:rPr b="0" lang="en-US" sz="2000" spc="-1" strike="noStrike">
                <a:solidFill>
                  <a:srgbClr val="000000"/>
                </a:solidFill>
                <a:latin typeface="+mn-lt"/>
                <a:ea typeface="+mn-ea"/>
              </a:rPr>
              <a:t>defaultdict</a:t>
            </a:r>
            <a:r>
              <a:rPr b="0" lang="en-US" sz="1200" spc="-1" strike="noStrike">
                <a:solidFill>
                  <a:srgbClr val="000000"/>
                </a:solidFill>
                <a:latin typeface="+mn-lt"/>
                <a:ea typeface="+mn-ea"/>
              </a:rPr>
              <a:t>):</a:t>
            </a:r>
            <a:endParaRPr b="0" lang="en-US" sz="1200" spc="-1" strike="noStrike">
              <a:latin typeface="Arial"/>
            </a:endParaRPr>
          </a:p>
        </p:txBody>
      </p:sp>
      <p:sp>
        <p:nvSpPr>
          <p:cNvPr id="1335"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264BED3-B338-453D-9EB7-9FDEFB705AD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type="sldImg"/>
          </p:nvPr>
        </p:nvSpPr>
        <p:spPr>
          <a:xfrm>
            <a:off x="756000" y="1336320"/>
            <a:ext cx="6045120" cy="3605760"/>
          </a:xfrm>
          <a:prstGeom prst="rect">
            <a:avLst/>
          </a:prstGeom>
        </p:spPr>
      </p:sp>
      <p:sp>
        <p:nvSpPr>
          <p:cNvPr id="1337"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To avoid applying the function to missing values (and keep them as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a:t>
            </a:r>
            <a:r>
              <a:rPr b="0" lang="en-US" sz="2000" spc="-1" strike="noStrike">
                <a:solidFill>
                  <a:srgbClr val="000000"/>
                </a:solidFill>
                <a:latin typeface="+mn-lt"/>
                <a:ea typeface="+mn-ea"/>
              </a:rPr>
              <a:t>na_action='ignore'</a:t>
            </a:r>
            <a:r>
              <a:rPr b="0" lang="en-US" sz="1200" spc="-1" strike="noStrike">
                <a:solidFill>
                  <a:srgbClr val="000000"/>
                </a:solidFill>
                <a:latin typeface="+mn-lt"/>
                <a:ea typeface="+mn-ea"/>
              </a:rPr>
              <a:t> can be used:</a:t>
            </a:r>
            <a:endParaRPr b="0" lang="en-US" sz="1200" spc="-1" strike="noStrike">
              <a:latin typeface="Arial"/>
            </a:endParaRPr>
          </a:p>
        </p:txBody>
      </p:sp>
      <p:sp>
        <p:nvSpPr>
          <p:cNvPr id="1338"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0149C1-9013-4EFF-9BE4-772E701945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PlaceHolder 1"/>
          <p:cNvSpPr>
            <a:spLocks noGrp="1"/>
          </p:cNvSpPr>
          <p:nvPr>
            <p:ph type="sldImg"/>
          </p:nvPr>
        </p:nvSpPr>
        <p:spPr>
          <a:xfrm>
            <a:off x="756000" y="1336320"/>
            <a:ext cx="6045120" cy="3605760"/>
          </a:xfrm>
          <a:prstGeom prst="rect">
            <a:avLst/>
          </a:prstGeom>
        </p:spPr>
      </p:sp>
      <p:sp>
        <p:nvSpPr>
          <p:cNvPr id="1340"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341"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B312431-F010-461A-8076-39E2D180F18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type="sldImg"/>
          </p:nvPr>
        </p:nvSpPr>
        <p:spPr>
          <a:xfrm>
            <a:off x="756000" y="1336320"/>
            <a:ext cx="6045480" cy="3606120"/>
          </a:xfrm>
          <a:prstGeom prst="rect">
            <a:avLst/>
          </a:prstGeom>
        </p:spPr>
      </p:sp>
      <p:sp>
        <p:nvSpPr>
          <p:cNvPr id="1343"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finding the maximum SAT score per state</a:t>
            </a:r>
            <a:endParaRPr b="0" lang="en-US" sz="1200" spc="-1" strike="noStrike">
              <a:latin typeface="Arial"/>
            </a:endParaRPr>
          </a:p>
        </p:txBody>
      </p:sp>
      <p:sp>
        <p:nvSpPr>
          <p:cNvPr id="1344"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17BD958-2765-49A0-8B71-B2E015DF23F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sldImg"/>
          </p:nvPr>
        </p:nvSpPr>
        <p:spPr>
          <a:xfrm>
            <a:off x="756000" y="1336320"/>
            <a:ext cx="6045480" cy="3606120"/>
          </a:xfrm>
          <a:prstGeom prst="rect">
            <a:avLst/>
          </a:prstGeom>
        </p:spPr>
      </p:sp>
      <p:sp>
        <p:nvSpPr>
          <p:cNvPr id="1346" name="PlaceHolder 2"/>
          <p:cNvSpPr>
            <a:spLocks noGrp="1"/>
          </p:cNvSpPr>
          <p:nvPr>
            <p:ph type="body"/>
          </p:nvPr>
        </p:nvSpPr>
        <p:spPr>
          <a:xfrm>
            <a:off x="755640" y="5145480"/>
            <a:ext cx="604584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Relaffil   = rel affiliation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A MultiIndex or multi-level index is a cumbersome addition to a Pandas DataFrame that occasionally makes data easier to view, but often makes it more difficult to manipulate. You usually encounter a MultiIndex after a call to</a:t>
            </a:r>
            <a:r>
              <a:rPr b="0" lang="en-US" sz="2000" spc="-1" strike="noStrike">
                <a:solidFill>
                  <a:srgbClr val="000000"/>
                </a:solidFill>
                <a:latin typeface="+mn-lt"/>
                <a:ea typeface="+mn-ea"/>
              </a:rPr>
              <a:t>groupby</a:t>
            </a:r>
            <a:r>
              <a:rPr b="0" lang="en-US" sz="1200" spc="-1" strike="noStrike">
                <a:solidFill>
                  <a:srgbClr val="000000"/>
                </a:solidFill>
                <a:latin typeface="+mn-lt"/>
                <a:ea typeface="+mn-ea"/>
              </a:rPr>
              <a:t> when using multiple grouping columns or multiple aggregating columns.</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Here Both the rows and columns have a MultiIndex with two levels.</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They have different syntax for making subset selections and are more difficult to use with other methods. If you are an expert Pandas user, you can get some performance gains when making subset selections, </a:t>
            </a:r>
            <a:endParaRPr b="0" lang="en-US" sz="1200" spc="-1" strike="noStrike">
              <a:latin typeface="Arial"/>
            </a:endParaRPr>
          </a:p>
        </p:txBody>
      </p:sp>
      <p:sp>
        <p:nvSpPr>
          <p:cNvPr id="1347"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3CAF31A-388D-46B4-9DA9-BB4A01DCEC4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PlaceHolder 1"/>
          <p:cNvSpPr>
            <a:spLocks noGrp="1"/>
          </p:cNvSpPr>
          <p:nvPr>
            <p:ph type="sldImg"/>
          </p:nvPr>
        </p:nvSpPr>
        <p:spPr>
          <a:xfrm>
            <a:off x="756000" y="1336320"/>
            <a:ext cx="6045120" cy="3605760"/>
          </a:xfrm>
          <a:prstGeom prst="rect">
            <a:avLst/>
          </a:prstGeom>
        </p:spPr>
      </p:sp>
      <p:sp>
        <p:nvSpPr>
          <p:cNvPr id="1100"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great news is that this one is easy. Think of your dataset as a bunch of negatives you found in a darkroom. Data-mining is about working the equipment to expose all the images as quickly as possible so you can see whether there’s anything inspiring on them. As with photos, remember not to take what you see too seriously. You didn’t take the photos, so you don’t know much about what’s off-screen. The golden rule of data-mining is: </a:t>
            </a:r>
            <a:r>
              <a:rPr b="1" lang="en-US" sz="1200" spc="-1" strike="noStrike">
                <a:solidFill>
                  <a:srgbClr val="000000"/>
                </a:solidFill>
                <a:latin typeface="+mn-lt"/>
                <a:ea typeface="+mn-ea"/>
              </a:rPr>
              <a:t>stick to what is here.</a:t>
            </a:r>
            <a:r>
              <a:rPr b="0" lang="en-US" sz="1200" spc="-1" strike="noStrike">
                <a:solidFill>
                  <a:srgbClr val="000000"/>
                </a:solidFill>
                <a:latin typeface="+mn-lt"/>
                <a:ea typeface="+mn-ea"/>
              </a:rPr>
              <a:t> Only make conclusions about what you can see, never about what you can’t see (for that you need statistics and lot more expertise).</a:t>
            </a:r>
            <a:endParaRPr b="0" lang="en-US" sz="1200" spc="-1" strike="noStrike">
              <a:latin typeface="Arial"/>
            </a:endParaRPr>
          </a:p>
        </p:txBody>
      </p:sp>
      <p:sp>
        <p:nvSpPr>
          <p:cNvPr id="1101"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17EDF50-20DC-4525-A867-DC3AA2C01B7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8" name="PlaceHolder 1"/>
          <p:cNvSpPr>
            <a:spLocks noGrp="1"/>
          </p:cNvSpPr>
          <p:nvPr>
            <p:ph type="sldImg"/>
          </p:nvPr>
        </p:nvSpPr>
        <p:spPr>
          <a:xfrm>
            <a:off x="756000" y="1336320"/>
            <a:ext cx="6045480" cy="3606120"/>
          </a:xfrm>
          <a:prstGeom prst="rect">
            <a:avLst/>
          </a:prstGeom>
        </p:spPr>
      </p:sp>
      <p:sp>
        <p:nvSpPr>
          <p:cNvPr id="1349"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Guidance: Avoid using a MultiIndex. Flatten it after a call to groupby by renaming columns and resetting the index.</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1350"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90F0F13-908C-4E34-93C0-8BC08727964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PlaceHolder 1"/>
          <p:cNvSpPr>
            <a:spLocks noGrp="1"/>
          </p:cNvSpPr>
          <p:nvPr>
            <p:ph type="sldImg"/>
          </p:nvPr>
        </p:nvSpPr>
        <p:spPr>
          <a:xfrm>
            <a:off x="756000" y="1336320"/>
            <a:ext cx="6045480" cy="3606120"/>
          </a:xfrm>
          <a:prstGeom prst="rect">
            <a:avLst/>
          </a:prstGeom>
        </p:spPr>
      </p:sp>
      <p:sp>
        <p:nvSpPr>
          <p:cNvPr id="1352"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Groupby vs pivot_table</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The wide format is the pivot table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Guidance: use pivot_table when comparing groups</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I really like to use pivot tables to compare values across groups and a groupby when I want to continue an analysis. From above, it is easier to compare male to female salaries when using the output of pivot_table. The result is easier to digest as a human and its the type of data you will see in an article or blog post. I view pivot tables as a finished product.</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The result of a groupby is going to be in </a:t>
            </a:r>
            <a:r>
              <a:rPr b="0" lang="en-US" sz="1200" spc="-1" strike="noStrike" u="sng">
                <a:solidFill>
                  <a:srgbClr val="000000"/>
                </a:solidFill>
                <a:uFillTx/>
                <a:latin typeface="+mn-lt"/>
                <a:ea typeface="+mn-ea"/>
                <a:hlinkClick r:id="rId1"/>
              </a:rPr>
              <a:t>tidy form</a:t>
            </a:r>
            <a:r>
              <a:rPr b="0" lang="en-US" sz="1200" spc="-1" strike="noStrike">
                <a:solidFill>
                  <a:srgbClr val="000000"/>
                </a:solidFill>
                <a:latin typeface="+mn-lt"/>
                <a:ea typeface="+mn-ea"/>
              </a:rPr>
              <a:t>, which lends itself to easier subsequent analysis, but isn’t as interpretable</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353"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7ACB2AA-46AC-4DB4-977D-C2E597FE4DA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PlaceHolder 1"/>
          <p:cNvSpPr>
            <a:spLocks noGrp="1"/>
          </p:cNvSpPr>
          <p:nvPr>
            <p:ph type="sldImg"/>
          </p:nvPr>
        </p:nvSpPr>
        <p:spPr>
          <a:xfrm>
            <a:off x="756000" y="1336320"/>
            <a:ext cx="6045480" cy="3606120"/>
          </a:xfrm>
          <a:prstGeom prst="rect">
            <a:avLst/>
          </a:prstGeom>
        </p:spPr>
      </p:sp>
      <p:sp>
        <p:nvSpPr>
          <p:cNvPr id="1355"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Tidy Data | Wickham | Journal of Statistical Software</a:t>
            </a:r>
            <a:endParaRPr b="0" lang="en-US" sz="2000" spc="-1" strike="noStrike">
              <a:latin typeface="Arial"/>
            </a:endParaRPr>
          </a:p>
          <a:p>
            <a:pPr marL="216000" indent="-214200">
              <a:lnSpc>
                <a:spcPct val="100000"/>
              </a:lnSpc>
              <a:tabLst>
                <a:tab algn="l" pos="0"/>
              </a:tabLst>
            </a:pPr>
            <a:r>
              <a:rPr b="0" lang="en-US" sz="2000" spc="-1" strike="noStrike">
                <a:latin typeface="Arial"/>
              </a:rPr>
              <a:t>https://www.jstatsoft.org/article/view/v059i10</a:t>
            </a:r>
            <a:endParaRPr b="0" lang="en-US" sz="2000" spc="-1" strike="noStrike">
              <a:latin typeface="Arial"/>
            </a:endParaRPr>
          </a:p>
        </p:txBody>
      </p:sp>
      <p:sp>
        <p:nvSpPr>
          <p:cNvPr id="1356"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C49BAA-3C0F-4250-B473-753E792F79A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sldImg"/>
          </p:nvPr>
        </p:nvSpPr>
        <p:spPr>
          <a:xfrm>
            <a:off x="756000" y="1336320"/>
            <a:ext cx="6045480" cy="3606120"/>
          </a:xfrm>
          <a:prstGeom prst="rect">
            <a:avLst/>
          </a:prstGeom>
        </p:spPr>
      </p:sp>
      <p:sp>
        <p:nvSpPr>
          <p:cNvPr id="1358"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method and the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function can both produce the exact same results with the same shape. They both share the parameters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t>
            </a:r>
            <a:r>
              <a:rPr b="0" lang="en-US" sz="2000" spc="-1" strike="noStrike">
                <a:solidFill>
                  <a:srgbClr val="000000"/>
                </a:solidFill>
                <a:latin typeface="+mn-lt"/>
                <a:ea typeface="+mn-ea"/>
              </a:rPr>
              <a:t>values</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aggfunc</a:t>
            </a:r>
            <a:r>
              <a:rPr b="0" lang="en-US" sz="1200" spc="-1" strike="noStrike">
                <a:solidFill>
                  <a:srgbClr val="000000"/>
                </a:solidFill>
                <a:latin typeface="+mn-lt"/>
                <a:ea typeface="+mn-ea"/>
              </a:rPr>
              <a:t>. The major difference on the surface is that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is a function and not a DataFrame method.</a:t>
            </a:r>
            <a:endParaRPr b="0" lang="en-US" sz="1200" spc="-1" strike="noStrike">
              <a:latin typeface="Arial"/>
            </a:endParaRPr>
          </a:p>
        </p:txBody>
      </p:sp>
      <p:sp>
        <p:nvSpPr>
          <p:cNvPr id="1359"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9D15B01-730B-490D-A3EB-36E2F2CD0BE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0" name="PlaceHolder 1"/>
          <p:cNvSpPr>
            <a:spLocks noGrp="1"/>
          </p:cNvSpPr>
          <p:nvPr>
            <p:ph type="sldImg"/>
          </p:nvPr>
        </p:nvSpPr>
        <p:spPr>
          <a:xfrm>
            <a:off x="756000" y="1336320"/>
            <a:ext cx="6045480" cy="3606120"/>
          </a:xfrm>
          <a:prstGeom prst="rect">
            <a:avLst/>
          </a:prstGeom>
        </p:spPr>
      </p:sp>
      <p:sp>
        <p:nvSpPr>
          <p:cNvPr id="1361"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1362"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9B83BAD-A28A-4865-88E1-FB50D401293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sldImg"/>
          </p:nvPr>
        </p:nvSpPr>
        <p:spPr>
          <a:xfrm>
            <a:off x="756000" y="1336320"/>
            <a:ext cx="6045120" cy="3605760"/>
          </a:xfrm>
          <a:prstGeom prst="rect">
            <a:avLst/>
          </a:prstGeom>
        </p:spPr>
      </p:sp>
      <p:sp>
        <p:nvSpPr>
          <p:cNvPr id="1103"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What on earth is data science?. The quest for a useful definition | by Cassie Kozyrkov | HackerNoon.com | Medium</a:t>
            </a:r>
            <a:endParaRPr b="0" lang="en-US" sz="2000" spc="-1" strike="noStrike">
              <a:latin typeface="Arial"/>
            </a:endParaRPr>
          </a:p>
          <a:p>
            <a:pPr marL="216000" indent="-213840">
              <a:lnSpc>
                <a:spcPct val="100000"/>
              </a:lnSpc>
              <a:tabLst>
                <a:tab algn="l" pos="0"/>
              </a:tabLst>
            </a:pPr>
            <a:r>
              <a:rPr b="0" lang="en-US" sz="2000" spc="-1" strike="noStrike">
                <a:latin typeface="Arial"/>
              </a:rPr>
              <a:t>https://medium.com/hackernoon/what-on-earth-is-data-science-eb1237d8cb37</a:t>
            </a:r>
            <a:endParaRPr b="0" lang="en-US" sz="2000" spc="-1" strike="noStrike">
              <a:latin typeface="Arial"/>
            </a:endParaRPr>
          </a:p>
        </p:txBody>
      </p:sp>
      <p:sp>
        <p:nvSpPr>
          <p:cNvPr id="1104"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0E59FB9-8BF2-4C2D-ACF0-B8397621477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sldImg"/>
          </p:nvPr>
        </p:nvSpPr>
        <p:spPr>
          <a:xfrm>
            <a:off x="756000" y="1336320"/>
            <a:ext cx="6045480" cy="3606120"/>
          </a:xfrm>
          <a:prstGeom prst="rect">
            <a:avLst/>
          </a:prstGeom>
        </p:spPr>
      </p:sp>
      <p:sp>
        <p:nvSpPr>
          <p:cNvPr id="1364"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1365"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E328861-10D0-46BD-B23F-85537133F17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PlaceHolder 1"/>
          <p:cNvSpPr>
            <a:spLocks noGrp="1"/>
          </p:cNvSpPr>
          <p:nvPr>
            <p:ph type="sldImg"/>
          </p:nvPr>
        </p:nvSpPr>
        <p:spPr>
          <a:xfrm>
            <a:off x="756000" y="1336320"/>
            <a:ext cx="6045480" cy="3606120"/>
          </a:xfrm>
          <a:prstGeom prst="rect">
            <a:avLst/>
          </a:prstGeom>
        </p:spPr>
      </p:sp>
      <p:sp>
        <p:nvSpPr>
          <p:cNvPr id="1367"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d represents the weighted average of 50 Indian company stocks in 17 sectors. The dataset is openly available on</a:t>
            </a:r>
            <a:r>
              <a:rPr b="0" lang="en-US" sz="1200" spc="-1" strike="noStrike" u="sng">
                <a:solidFill>
                  <a:srgbClr val="000000"/>
                </a:solidFill>
                <a:uFillTx/>
                <a:latin typeface="+mn-lt"/>
                <a:ea typeface="+mn-ea"/>
                <a:hlinkClick r:id="rId1"/>
              </a:rPr>
              <a:t> </a:t>
            </a:r>
            <a:r>
              <a:rPr b="0" lang="en-US" sz="1200" spc="-1" strike="noStrike" u="sng">
                <a:solidFill>
                  <a:srgbClr val="000000"/>
                </a:solidFill>
                <a:uFillTx/>
                <a:latin typeface="+mn-lt"/>
                <a:ea typeface="+mn-ea"/>
                <a:hlinkClick r:id="rId2"/>
              </a:rPr>
              <a:t>Kaggle</a:t>
            </a:r>
            <a:r>
              <a:rPr b="0" lang="en-US" sz="1200" spc="-1" strike="noStrike">
                <a:solidFill>
                  <a:srgbClr val="000000"/>
                </a:solidFill>
                <a:latin typeface="+mn-lt"/>
                <a:ea typeface="+mn-ea"/>
              </a:rPr>
              <a:t>, but we’ll be using a subset of the data containing the stock value of only four sectors – banking, pharma, IT, and FMCG.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368"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1FF0C63-8AC6-4377-96D9-AD5243C7A8D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sldImg"/>
          </p:nvPr>
        </p:nvSpPr>
        <p:spPr>
          <a:xfrm>
            <a:off x="756000" y="1336320"/>
            <a:ext cx="6045480" cy="3606120"/>
          </a:xfrm>
          <a:prstGeom prst="rect">
            <a:avLst/>
          </a:prstGeom>
        </p:spPr>
      </p:sp>
      <p:sp>
        <p:nvSpPr>
          <p:cNvPr id="1370"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Where is the x?</a:t>
            </a:r>
            <a:endParaRPr b="0" lang="en-US" sz="2000" spc="-1" strike="noStrike">
              <a:latin typeface="Arial"/>
            </a:endParaRPr>
          </a:p>
        </p:txBody>
      </p:sp>
      <p:sp>
        <p:nvSpPr>
          <p:cNvPr id="1371"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EEF4FD6-C6DD-44C5-9452-723AB453C9F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PlaceHolder 1"/>
          <p:cNvSpPr>
            <a:spLocks noGrp="1"/>
          </p:cNvSpPr>
          <p:nvPr>
            <p:ph type="sldImg"/>
          </p:nvPr>
        </p:nvSpPr>
        <p:spPr>
          <a:xfrm>
            <a:off x="756000" y="1336320"/>
            <a:ext cx="6045480" cy="3606120"/>
          </a:xfrm>
          <a:prstGeom prst="rect">
            <a:avLst/>
          </a:prstGeom>
        </p:spPr>
      </p:sp>
      <p:sp>
        <p:nvSpPr>
          <p:cNvPr id="1373"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Where is the x?</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You will also need to specify the x and y coordinates to be referenced as the x and y-axis. Since the Date is already the index column, it will be configured as the X-axis.</a:t>
            </a:r>
            <a:endParaRPr b="0" lang="en-US" sz="1200" spc="-1" strike="noStrike">
              <a:latin typeface="Arial"/>
            </a:endParaRPr>
          </a:p>
        </p:txBody>
      </p:sp>
      <p:sp>
        <p:nvSpPr>
          <p:cNvPr id="1374"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AA19057-6C10-484D-A41E-0E1DA8F273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1"/>
          <p:cNvSpPr>
            <a:spLocks noGrp="1"/>
          </p:cNvSpPr>
          <p:nvPr>
            <p:ph type="sldImg"/>
          </p:nvPr>
        </p:nvSpPr>
        <p:spPr>
          <a:xfrm>
            <a:off x="756000" y="1336320"/>
            <a:ext cx="6045480" cy="3606120"/>
          </a:xfrm>
          <a:prstGeom prst="rect">
            <a:avLst/>
          </a:prstGeom>
        </p:spPr>
      </p:sp>
      <p:sp>
        <p:nvSpPr>
          <p:cNvPr id="1376" name="PlaceHolder 2"/>
          <p:cNvSpPr>
            <a:spLocks noGrp="1"/>
          </p:cNvSpPr>
          <p:nvPr>
            <p:ph type="body"/>
          </p:nvPr>
        </p:nvSpPr>
        <p:spPr>
          <a:xfrm>
            <a:off x="755640" y="5145480"/>
            <a:ext cx="604584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data.resample() is used to resample the stock data.</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The ‘M’ stands for month-end frequency and denotes the offset values you want to resample the data.</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mean() indicates the average stock price during this period.</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Is the average per month or the last day only?</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377"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BD70899-D790-4EE6-853E-2184D6643D4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type="sldImg"/>
          </p:nvPr>
        </p:nvSpPr>
        <p:spPr>
          <a:xfrm>
            <a:off x="756000" y="1336320"/>
            <a:ext cx="6045480" cy="3606120"/>
          </a:xfrm>
          <a:prstGeom prst="rect">
            <a:avLst/>
          </a:prstGeom>
        </p:spPr>
      </p:sp>
      <p:sp>
        <p:nvSpPr>
          <p:cNvPr id="1379"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380"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D0E30F6-EF0B-4075-8FCD-457D81CD5FB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ldImg"/>
          </p:nvPr>
        </p:nvSpPr>
        <p:spPr>
          <a:xfrm>
            <a:off x="756000" y="1336320"/>
            <a:ext cx="6045480" cy="3606120"/>
          </a:xfrm>
          <a:prstGeom prst="rect">
            <a:avLst/>
          </a:prstGeom>
        </p:spPr>
      </p:sp>
      <p:sp>
        <p:nvSpPr>
          <p:cNvPr id="1382"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383"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5B14504-5D8A-4B23-BADA-C8D48B27739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type="sldImg"/>
          </p:nvPr>
        </p:nvSpPr>
        <p:spPr>
          <a:xfrm>
            <a:off x="756000" y="1336320"/>
            <a:ext cx="6045480" cy="3606120"/>
          </a:xfrm>
          <a:prstGeom prst="rect">
            <a:avLst/>
          </a:prstGeom>
        </p:spPr>
      </p:sp>
      <p:sp>
        <p:nvSpPr>
          <p:cNvPr id="1385"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386"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E21278-E4B4-4262-A945-16C10C99EC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ldImg"/>
          </p:nvPr>
        </p:nvSpPr>
        <p:spPr>
          <a:xfrm>
            <a:off x="756000" y="1336320"/>
            <a:ext cx="6045480" cy="3606120"/>
          </a:xfrm>
          <a:prstGeom prst="rect">
            <a:avLst/>
          </a:prstGeom>
        </p:spPr>
      </p:sp>
      <p:sp>
        <p:nvSpPr>
          <p:cNvPr id="1388"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389"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09F7D9-B636-44C2-B661-99B90B3967C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PlaceHolder 1"/>
          <p:cNvSpPr>
            <a:spLocks noGrp="1"/>
          </p:cNvSpPr>
          <p:nvPr>
            <p:ph type="sldImg"/>
          </p:nvPr>
        </p:nvSpPr>
        <p:spPr>
          <a:xfrm>
            <a:off x="756000" y="1336320"/>
            <a:ext cx="6045480" cy="3606120"/>
          </a:xfrm>
          <a:prstGeom prst="rect">
            <a:avLst/>
          </a:prstGeom>
        </p:spPr>
      </p:sp>
      <p:sp>
        <p:nvSpPr>
          <p:cNvPr id="1391"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1 for hist </a:t>
            </a:r>
            <a:endParaRPr b="0" lang="en-US" sz="2000" spc="-1" strike="noStrike">
              <a:latin typeface="Arial"/>
            </a:endParaRPr>
          </a:p>
          <a:p>
            <a:pPr marL="216000" indent="-214200">
              <a:lnSpc>
                <a:spcPct val="100000"/>
              </a:lnSpc>
              <a:tabLst>
                <a:tab algn="l" pos="0"/>
              </a:tabLst>
            </a:pPr>
            <a:r>
              <a:rPr b="0" lang="en-US" sz="2000" spc="-1" strike="noStrike">
                <a:latin typeface="Arial"/>
              </a:rPr>
              <a:t>2 for bar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What about count plot?</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392"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4A30B6B-95D6-4A29-94BA-EB1AF1D64EE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Img"/>
          </p:nvPr>
        </p:nvSpPr>
        <p:spPr>
          <a:xfrm>
            <a:off x="756000" y="1336320"/>
            <a:ext cx="6045480" cy="3606120"/>
          </a:xfrm>
          <a:prstGeom prst="rect">
            <a:avLst/>
          </a:prstGeom>
        </p:spPr>
      </p:sp>
      <p:sp>
        <p:nvSpPr>
          <p:cNvPr id="1394"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395"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C074322-7762-4911-A1AF-98018564278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PlaceHolder 1"/>
          <p:cNvSpPr>
            <a:spLocks noGrp="1"/>
          </p:cNvSpPr>
          <p:nvPr>
            <p:ph type="sldImg"/>
          </p:nvPr>
        </p:nvSpPr>
        <p:spPr>
          <a:xfrm>
            <a:off x="756000" y="1336320"/>
            <a:ext cx="6045480" cy="3606120"/>
          </a:xfrm>
          <a:prstGeom prst="rect">
            <a:avLst/>
          </a:prstGeom>
        </p:spPr>
      </p:sp>
      <p:sp>
        <p:nvSpPr>
          <p:cNvPr id="1397"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The default bin value is 10. Bin size can be changed using the “bins” keyword.</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Alpha sets the transparence</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We selected only two columns </a:t>
            </a:r>
            <a:endParaRPr b="0" lang="en-US" sz="1200" spc="-1" strike="noStrike">
              <a:latin typeface="Arial"/>
            </a:endParaRPr>
          </a:p>
        </p:txBody>
      </p:sp>
      <p:sp>
        <p:nvSpPr>
          <p:cNvPr id="1398"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047D46-2E61-4261-9987-4BAEC81C5F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sldImg"/>
          </p:nvPr>
        </p:nvSpPr>
        <p:spPr>
          <a:xfrm>
            <a:off x="756000" y="1336320"/>
            <a:ext cx="6045480" cy="3606120"/>
          </a:xfrm>
          <a:prstGeom prst="rect">
            <a:avLst/>
          </a:prstGeom>
        </p:spPr>
      </p:sp>
      <p:sp>
        <p:nvSpPr>
          <p:cNvPr id="1400"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401"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235E71E-0AEB-4B10-AF27-585C430ACCF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type="sldImg"/>
          </p:nvPr>
        </p:nvSpPr>
        <p:spPr>
          <a:xfrm>
            <a:off x="756000" y="1336320"/>
            <a:ext cx="6045480" cy="3606120"/>
          </a:xfrm>
          <a:prstGeom prst="rect">
            <a:avLst/>
          </a:prstGeom>
        </p:spPr>
      </p:sp>
      <p:sp>
        <p:nvSpPr>
          <p:cNvPr id="1403"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A</a:t>
            </a:r>
            <a:r>
              <a:rPr b="0" lang="en-US" sz="1200" spc="-1" strike="noStrike" u="sng">
                <a:solidFill>
                  <a:srgbClr val="000000"/>
                </a:solidFill>
                <a:uFillTx/>
                <a:latin typeface="+mn-lt"/>
                <a:ea typeface="+mn-ea"/>
                <a:hlinkClick r:id="rId1"/>
              </a:rPr>
              <a:t> hexagonal bin plot</a:t>
            </a:r>
            <a:r>
              <a:rPr b="0" lang="en-US" sz="1200" spc="-1" strike="noStrike">
                <a:solidFill>
                  <a:srgbClr val="000000"/>
                </a:solidFill>
                <a:latin typeface="+mn-lt"/>
                <a:ea typeface="+mn-ea"/>
              </a:rPr>
              <a:t>, also known as a hexbin plot, can be used as an alternative to scatterplots. This kind of plot is particularly useful when the number of data points is huge, and each point cannot be plotted individually.</a:t>
            </a:r>
            <a:endParaRPr b="0" lang="en-US" sz="1200" spc="-1" strike="noStrike">
              <a:latin typeface="Arial"/>
            </a:endParaRPr>
          </a:p>
        </p:txBody>
      </p:sp>
      <p:sp>
        <p:nvSpPr>
          <p:cNvPr id="1404"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0AE9B9-4B30-4D07-8FDB-4F4321B7EDD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sldImg"/>
          </p:nvPr>
        </p:nvSpPr>
        <p:spPr>
          <a:xfrm>
            <a:off x="756000" y="1336320"/>
            <a:ext cx="6045480" cy="3606120"/>
          </a:xfrm>
          <a:prstGeom prst="rect">
            <a:avLst/>
          </a:prstGeom>
        </p:spPr>
      </p:sp>
      <p:sp>
        <p:nvSpPr>
          <p:cNvPr id="1406"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Pandas objects come equipped with their</a:t>
            </a:r>
            <a:r>
              <a:rPr b="0" lang="en-US" sz="1200" spc="-1" strike="noStrike" u="sng">
                <a:solidFill>
                  <a:srgbClr val="000000"/>
                </a:solidFill>
                <a:uFillTx/>
                <a:latin typeface="+mn-lt"/>
                <a:ea typeface="+mn-ea"/>
                <a:hlinkClick r:id="rId1"/>
              </a:rPr>
              <a:t> plotting functions</a:t>
            </a:r>
            <a:r>
              <a:rPr b="0" lang="en-US" sz="1200" spc="-1" strike="noStrike">
                <a:solidFill>
                  <a:srgbClr val="000000"/>
                </a:solidFill>
                <a:latin typeface="+mn-lt"/>
                <a:ea typeface="+mn-ea"/>
              </a:rPr>
              <a:t>. These plotting functions are essentially wrappers around the</a:t>
            </a:r>
            <a:r>
              <a:rPr b="0" lang="en-US" sz="1200" spc="-1" strike="noStrike" u="sng">
                <a:solidFill>
                  <a:srgbClr val="000000"/>
                </a:solidFill>
                <a:uFillTx/>
                <a:latin typeface="+mn-lt"/>
                <a:ea typeface="+mn-ea"/>
                <a:hlinkClick r:id="rId2"/>
              </a:rPr>
              <a:t> </a:t>
            </a:r>
            <a:r>
              <a:rPr b="0" lang="en-US" sz="1200" spc="-1" strike="noStrike" u="sng">
                <a:solidFill>
                  <a:srgbClr val="000000"/>
                </a:solidFill>
                <a:uFillTx/>
                <a:latin typeface="+mn-lt"/>
                <a:ea typeface="+mn-ea"/>
                <a:hlinkClick r:id="rId3"/>
              </a:rPr>
              <a:t>matplotlib</a:t>
            </a:r>
            <a:r>
              <a:rPr b="0" lang="en-US" sz="1200" spc="-1" strike="noStrike">
                <a:solidFill>
                  <a:srgbClr val="000000"/>
                </a:solidFill>
                <a:latin typeface="+mn-lt"/>
                <a:ea typeface="+mn-ea"/>
              </a:rPr>
              <a:t> library. Think of matplotlib as a backend for pandas plots.</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5 Minute Guide to Plotting with Pandas | by Rebecca Vickery | Towards Data Science</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https://towardsdatascience.com/5-minute-guide-to-plotting-with-pandas-e8c0f40a1df4</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Fast plotting with Pandas. Quickly visualize your data with these… | by Tom Waterman | Towards Data Science</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https://towardsdatascience.com/the-best-pandas-plotting-features-c9789e04a5a0</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Data Visualization with Pandas and Seaborn 🎓 | by Tirendaz Academy | Level Up Coding</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https://levelup.gitconnected.com/data-visualization-with-pandas-and-seaborn-5de444b567a0</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08.Pandas Visualization | jupyter notebooks gallery</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https://notebook.community/vravishankar/Jupyter-Books/pandas/08.Pandas%20Visualization</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Python for Librarians: Plotting Your Data - Pandas</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https://librarycarpentry.org/library-python/06a-plotting-with-pandas/</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5.0</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https://phdphysics.cloud.ba.infn.it/wp-content/uploads/2017/06/8-Diacono-3Maggio.pdf</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Univariate plots in pandas | Python</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https://campus.datacamp.com/courses/python-for-r-users/plotting-4?ex=2</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Pandas Foundations | DataCamp</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https://learn.datacamp.com/courses/pandas-foundations?tap_a=5644-dce66f&amp;tap_s=93618-a68c98</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Data Science Courses: R &amp; Python Analysis Tutorials | DataCamp</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https://learn.datacamp.com/search?q=pandas+plot</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Pandas Plot: Deep Dive Into Plotting Directly with Pandas - neptune.ai</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https://neptune.ai/blog/pandas-plot-deep-dive-into-plotting-directly-with-pandas?utm_source=datacamp&amp;utm_medium=post&amp;utm_campaign=blog-pandas-plot-deep-dive-into-plotting-directly-with-pandas</a:t>
            </a:r>
            <a:endParaRPr b="0" lang="en-US" sz="2000" spc="-1" strike="noStrike">
              <a:latin typeface="Arial"/>
            </a:endParaRPr>
          </a:p>
        </p:txBody>
      </p:sp>
      <p:sp>
        <p:nvSpPr>
          <p:cNvPr id="1407"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AECEABE-0799-4178-9B3C-28B7CAD03F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PlaceHolder 1"/>
          <p:cNvSpPr>
            <a:spLocks noGrp="1"/>
          </p:cNvSpPr>
          <p:nvPr>
            <p:ph type="sldImg"/>
          </p:nvPr>
        </p:nvSpPr>
        <p:spPr>
          <a:xfrm>
            <a:off x="756000" y="1336320"/>
            <a:ext cx="6045480" cy="3606120"/>
          </a:xfrm>
          <a:prstGeom prst="rect">
            <a:avLst/>
          </a:prstGeom>
        </p:spPr>
      </p:sp>
      <p:sp>
        <p:nvSpPr>
          <p:cNvPr id="1106"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What about discrete data?</a:t>
            </a:r>
            <a:endParaRPr b="0" lang="en-US" sz="2000" spc="-1" strike="noStrike">
              <a:latin typeface="Arial"/>
            </a:endParaRPr>
          </a:p>
        </p:txBody>
      </p:sp>
      <p:sp>
        <p:nvSpPr>
          <p:cNvPr id="1107"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67774A8-AF17-4384-9BE5-C75AECA58C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PlaceHolder 1"/>
          <p:cNvSpPr>
            <a:spLocks noGrp="1"/>
          </p:cNvSpPr>
          <p:nvPr>
            <p:ph type="sldImg"/>
          </p:nvPr>
        </p:nvSpPr>
        <p:spPr>
          <a:xfrm>
            <a:off x="756000" y="1336320"/>
            <a:ext cx="6045120" cy="3605760"/>
          </a:xfrm>
          <a:prstGeom prst="rect">
            <a:avLst/>
          </a:prstGeom>
        </p:spPr>
      </p:sp>
      <p:sp>
        <p:nvSpPr>
          <p:cNvPr id="1091"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092"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4406803-38EB-438F-86D0-06C356A4C1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PlaceHolder 1"/>
          <p:cNvSpPr>
            <a:spLocks noGrp="1"/>
          </p:cNvSpPr>
          <p:nvPr>
            <p:ph type="sldImg"/>
          </p:nvPr>
        </p:nvSpPr>
        <p:spPr>
          <a:xfrm>
            <a:off x="756000" y="1336320"/>
            <a:ext cx="6045480" cy="3606120"/>
          </a:xfrm>
          <a:prstGeom prst="rect">
            <a:avLst/>
          </a:prstGeom>
        </p:spPr>
      </p:sp>
      <p:sp>
        <p:nvSpPr>
          <p:cNvPr id="1109"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Which can be converted to continuous ?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3 points … never </a:t>
            </a:r>
            <a:endParaRPr b="0" lang="en-US" sz="2000" spc="-1" strike="noStrike">
              <a:latin typeface="Arial"/>
            </a:endParaRPr>
          </a:p>
          <a:p>
            <a:pPr marL="216000" indent="-214200">
              <a:lnSpc>
                <a:spcPct val="100000"/>
              </a:lnSpc>
              <a:tabLst>
                <a:tab algn="l" pos="0"/>
              </a:tabLst>
            </a:pPr>
            <a:r>
              <a:rPr b="0" lang="en-US" sz="2000" spc="-1" strike="noStrike">
                <a:latin typeface="Arial"/>
              </a:rPr>
              <a:t>7 points … maybe </a:t>
            </a:r>
            <a:endParaRPr b="0" lang="en-US" sz="2000" spc="-1" strike="noStrike">
              <a:latin typeface="Arial"/>
            </a:endParaRPr>
          </a:p>
          <a:p>
            <a:pPr marL="216000" indent="-214200">
              <a:lnSpc>
                <a:spcPct val="100000"/>
              </a:lnSpc>
              <a:tabLst>
                <a:tab algn="l" pos="0"/>
              </a:tabLst>
            </a:pPr>
            <a:r>
              <a:rPr b="0" lang="en-US" sz="2000" spc="-1" strike="noStrike">
                <a:latin typeface="Arial"/>
              </a:rPr>
              <a:t>10 points .. Probably yes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110"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0309034-0D68-4051-847D-834BECFDA0E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PlaceHolder 1"/>
          <p:cNvSpPr>
            <a:spLocks noGrp="1"/>
          </p:cNvSpPr>
          <p:nvPr>
            <p:ph type="sldImg"/>
          </p:nvPr>
        </p:nvSpPr>
        <p:spPr>
          <a:xfrm>
            <a:off x="756000" y="1336320"/>
            <a:ext cx="6045480" cy="3606120"/>
          </a:xfrm>
          <a:prstGeom prst="rect">
            <a:avLst/>
          </a:prstGeom>
        </p:spPr>
      </p:sp>
      <p:sp>
        <p:nvSpPr>
          <p:cNvPr id="1112"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Ordinal or nominal?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I think nominal.. </a:t>
            </a:r>
            <a:endParaRPr b="0" lang="en-US" sz="2000" spc="-1" strike="noStrike">
              <a:latin typeface="Arial"/>
            </a:endParaRPr>
          </a:p>
          <a:p>
            <a:pPr marL="216000" indent="-214200">
              <a:lnSpc>
                <a:spcPct val="100000"/>
              </a:lnSpc>
              <a:tabLst>
                <a:tab algn="l" pos="0"/>
              </a:tabLst>
            </a:pPr>
            <a:r>
              <a:rPr b="0" lang="en-US" sz="2000" spc="-1" strike="noStrike">
                <a:latin typeface="Arial"/>
              </a:rPr>
              <a:t>But maybe if we changed saline to 0 </a:t>
            </a:r>
            <a:endParaRPr b="0" lang="en-US" sz="2000" spc="-1" strike="noStrike">
              <a:latin typeface="Arial"/>
            </a:endParaRPr>
          </a:p>
          <a:p>
            <a:pPr marL="216000" indent="-214200">
              <a:lnSpc>
                <a:spcPct val="100000"/>
              </a:lnSpc>
              <a:tabLst>
                <a:tab algn="l" pos="0"/>
              </a:tabLst>
            </a:pPr>
            <a:r>
              <a:rPr b="0" lang="en-US" sz="2000" spc="-1" strike="noStrike">
                <a:latin typeface="Arial"/>
              </a:rPr>
              <a:t>Maybe it turns to be ordinal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113"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164CA8-5F47-451D-AE5D-50260681FA8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PlaceHolder 1"/>
          <p:cNvSpPr>
            <a:spLocks noGrp="1"/>
          </p:cNvSpPr>
          <p:nvPr>
            <p:ph type="sldImg"/>
          </p:nvPr>
        </p:nvSpPr>
        <p:spPr>
          <a:xfrm>
            <a:off x="756000" y="1336320"/>
            <a:ext cx="6045480" cy="3606120"/>
          </a:xfrm>
          <a:prstGeom prst="rect">
            <a:avLst/>
          </a:prstGeom>
        </p:spPr>
      </p:sp>
      <p:sp>
        <p:nvSpPr>
          <p:cNvPr id="1115"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Can be Nominal or ordinal</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116"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91FA87D-34FE-4DEC-9191-C777EA6B421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PlaceHolder 1"/>
          <p:cNvSpPr>
            <a:spLocks noGrp="1"/>
          </p:cNvSpPr>
          <p:nvPr>
            <p:ph type="sldImg"/>
          </p:nvPr>
        </p:nvSpPr>
        <p:spPr>
          <a:xfrm>
            <a:off x="756000" y="1336320"/>
            <a:ext cx="6045480" cy="3606120"/>
          </a:xfrm>
          <a:prstGeom prst="rect">
            <a:avLst/>
          </a:prstGeom>
        </p:spPr>
      </p:sp>
      <p:sp>
        <p:nvSpPr>
          <p:cNvPr id="1118"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Spleen size&gt;  what’s the data type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Formerly : continuous </a:t>
            </a:r>
            <a:endParaRPr b="0" lang="en-US" sz="2000" spc="-1" strike="noStrike">
              <a:latin typeface="Arial"/>
            </a:endParaRPr>
          </a:p>
          <a:p>
            <a:pPr marL="216000" indent="-214200">
              <a:lnSpc>
                <a:spcPct val="100000"/>
              </a:lnSpc>
              <a:tabLst>
                <a:tab algn="l" pos="0"/>
              </a:tabLst>
            </a:pPr>
            <a:r>
              <a:rPr b="0" lang="en-US" sz="2000" spc="-1" strike="noStrike">
                <a:latin typeface="Arial"/>
              </a:rPr>
              <a:t>Then categorical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Time from bmt to diagnosis</a:t>
            </a:r>
            <a:endParaRPr b="0" lang="en-US" sz="2000" spc="-1" strike="noStrike">
              <a:latin typeface="Arial"/>
            </a:endParaRPr>
          </a:p>
          <a:p>
            <a:pPr marL="216000" indent="-214200">
              <a:lnSpc>
                <a:spcPct val="100000"/>
              </a:lnSpc>
              <a:tabLst>
                <a:tab algn="l" pos="0"/>
              </a:tabLst>
            </a:pPr>
            <a:r>
              <a:rPr b="0" lang="en-US" sz="2000" spc="-1" strike="noStrike">
                <a:latin typeface="Arial"/>
              </a:rPr>
              <a:t>Continuous then categorical    maybe ordinal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Is it outcome variable … ordinal makes sense </a:t>
            </a:r>
            <a:endParaRPr b="0" lang="en-US" sz="2000" spc="-1" strike="noStrike">
              <a:latin typeface="Arial"/>
            </a:endParaRPr>
          </a:p>
          <a:p>
            <a:pPr marL="216000" indent="-214200">
              <a:lnSpc>
                <a:spcPct val="100000"/>
              </a:lnSpc>
              <a:tabLst>
                <a:tab algn="l" pos="0"/>
              </a:tabLst>
            </a:pPr>
            <a:r>
              <a:rPr b="0" lang="en-US" sz="2000" spc="-1" strike="noStrike">
                <a:latin typeface="Arial"/>
              </a:rPr>
              <a:t>Is it a predictor . Maybe order matters, like Cochrane Armitage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119"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44AD0A8-FFC7-4D50-AE58-463442526D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PlaceHolder 1"/>
          <p:cNvSpPr>
            <a:spLocks noGrp="1"/>
          </p:cNvSpPr>
          <p:nvPr>
            <p:ph type="sldImg"/>
          </p:nvPr>
        </p:nvSpPr>
        <p:spPr>
          <a:xfrm>
            <a:off x="756000" y="1336320"/>
            <a:ext cx="6045480" cy="3606120"/>
          </a:xfrm>
          <a:prstGeom prst="rect">
            <a:avLst/>
          </a:prstGeom>
        </p:spPr>
      </p:sp>
      <p:sp>
        <p:nvSpPr>
          <p:cNvPr id="1121"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Standard deviation </a:t>
            </a:r>
            <a:endParaRPr b="0" lang="en-US" sz="2000" spc="-1" strike="noStrike">
              <a:latin typeface="Arial"/>
            </a:endParaRPr>
          </a:p>
          <a:p>
            <a:pPr marL="216000" indent="-214200">
              <a:lnSpc>
                <a:spcPct val="100000"/>
              </a:lnSpc>
              <a:tabLst>
                <a:tab algn="l" pos="0"/>
              </a:tabLst>
            </a:pPr>
            <a:r>
              <a:rPr b="0" lang="en-US" sz="2000" spc="-1" strike="noStrike">
                <a:latin typeface="Arial"/>
              </a:rPr>
              <a:t>Just a single estimate for the data spread </a:t>
            </a:r>
            <a:endParaRPr b="0" lang="en-US" sz="2000" spc="-1" strike="noStrike">
              <a:latin typeface="Arial"/>
            </a:endParaRPr>
          </a:p>
        </p:txBody>
      </p:sp>
      <p:sp>
        <p:nvSpPr>
          <p:cNvPr id="1122"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F8F6A82-56B6-4D4F-A1D0-250466812FA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sldImg"/>
          </p:nvPr>
        </p:nvSpPr>
        <p:spPr>
          <a:xfrm>
            <a:off x="756000" y="1336320"/>
            <a:ext cx="6045480" cy="3606120"/>
          </a:xfrm>
          <a:prstGeom prst="rect">
            <a:avLst/>
          </a:prstGeom>
        </p:spPr>
      </p:sp>
      <p:sp>
        <p:nvSpPr>
          <p:cNvPr id="1124"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More Statistics | SoloLearn</a:t>
            </a:r>
            <a:endParaRPr b="0" lang="en-US" sz="2000" spc="-1" strike="noStrike">
              <a:latin typeface="Arial"/>
            </a:endParaRPr>
          </a:p>
          <a:p>
            <a:pPr marL="216000" indent="-214200">
              <a:lnSpc>
                <a:spcPct val="100000"/>
              </a:lnSpc>
              <a:tabLst>
                <a:tab algn="l" pos="0"/>
              </a:tabLst>
            </a:pPr>
            <a:r>
              <a:rPr b="0" lang="en-US" sz="2000" spc="-1" strike="noStrike">
                <a:latin typeface="Arial"/>
              </a:rPr>
              <a:t>https://www.sololearn.com/learning/1161/4778/12271/2</a:t>
            </a:r>
            <a:endParaRPr b="0" lang="en-US" sz="2000" spc="-1" strike="noStrike">
              <a:latin typeface="Arial"/>
            </a:endParaRPr>
          </a:p>
        </p:txBody>
      </p:sp>
      <p:sp>
        <p:nvSpPr>
          <p:cNvPr id="1125"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33F8C25-95C8-482A-97B1-F051E78882B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sldImg"/>
          </p:nvPr>
        </p:nvSpPr>
        <p:spPr>
          <a:xfrm>
            <a:off x="756000" y="1336320"/>
            <a:ext cx="6045480" cy="3606120"/>
          </a:xfrm>
          <a:prstGeom prst="rect">
            <a:avLst/>
          </a:prstGeom>
        </p:spPr>
      </p:sp>
      <p:sp>
        <p:nvSpPr>
          <p:cNvPr id="1127"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When to choose boxplot over histogram?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Normality : mean </a:t>
            </a:r>
            <a:endParaRPr b="0" lang="en-US" sz="2000" spc="-1" strike="noStrike">
              <a:latin typeface="Arial"/>
            </a:endParaRPr>
          </a:p>
          <a:p>
            <a:pPr marL="216000" indent="-214200">
              <a:lnSpc>
                <a:spcPct val="100000"/>
              </a:lnSpc>
              <a:tabLst>
                <a:tab algn="l" pos="0"/>
              </a:tabLst>
            </a:pPr>
            <a:r>
              <a:rPr b="0" lang="en-US" sz="2000" spc="-1" strike="noStrike">
                <a:latin typeface="Arial"/>
              </a:rPr>
              <a:t>Skewed : median /IQR / maybe range if no outliers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Outliers : IQR </a:t>
            </a:r>
            <a:endParaRPr b="0" lang="en-US" sz="2000" spc="-1" strike="noStrike">
              <a:latin typeface="Arial"/>
            </a:endParaRPr>
          </a:p>
          <a:p>
            <a:pPr marL="216000" indent="-214200">
              <a:lnSpc>
                <a:spcPct val="100000"/>
              </a:lnSpc>
              <a:tabLst>
                <a:tab algn="l" pos="0"/>
              </a:tabLst>
            </a:pPr>
            <a:r>
              <a:rPr b="0" lang="en-US" sz="2000" spc="-1" strike="noStrike">
                <a:latin typeface="Arial"/>
              </a:rPr>
              <a:t> </a:t>
            </a:r>
            <a:endParaRPr b="0" lang="en-US" sz="2000" spc="-1" strike="noStrike">
              <a:latin typeface="Arial"/>
            </a:endParaRPr>
          </a:p>
        </p:txBody>
      </p:sp>
      <p:sp>
        <p:nvSpPr>
          <p:cNvPr id="1128"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BDD46D6-C5FC-4809-AE48-13225383075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PlaceHolder 1"/>
          <p:cNvSpPr>
            <a:spLocks noGrp="1"/>
          </p:cNvSpPr>
          <p:nvPr>
            <p:ph type="sldImg"/>
          </p:nvPr>
        </p:nvSpPr>
        <p:spPr>
          <a:xfrm>
            <a:off x="756000" y="1336320"/>
            <a:ext cx="6045480" cy="3606120"/>
          </a:xfrm>
          <a:prstGeom prst="rect">
            <a:avLst/>
          </a:prstGeom>
        </p:spPr>
      </p:sp>
      <p:sp>
        <p:nvSpPr>
          <p:cNvPr id="1130"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131"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FC0E666-F026-4888-8640-32589E8E7E5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sldImg"/>
          </p:nvPr>
        </p:nvSpPr>
        <p:spPr>
          <a:xfrm>
            <a:off x="756000" y="1336320"/>
            <a:ext cx="6045480" cy="3606120"/>
          </a:xfrm>
          <a:prstGeom prst="rect">
            <a:avLst/>
          </a:prstGeom>
        </p:spPr>
      </p:sp>
      <p:sp>
        <p:nvSpPr>
          <p:cNvPr id="1133"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134"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00925BA-5E6D-4B5D-8EE4-E835ADC52E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PlaceHolder 1"/>
          <p:cNvSpPr>
            <a:spLocks noGrp="1"/>
          </p:cNvSpPr>
          <p:nvPr>
            <p:ph type="sldImg"/>
          </p:nvPr>
        </p:nvSpPr>
        <p:spPr>
          <a:xfrm>
            <a:off x="756000" y="1336320"/>
            <a:ext cx="6045480" cy="3606120"/>
          </a:xfrm>
          <a:prstGeom prst="rect">
            <a:avLst/>
          </a:prstGeom>
        </p:spPr>
      </p:sp>
      <p:sp>
        <p:nvSpPr>
          <p:cNvPr id="1136"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i="1" lang="en-US" sz="1200" spc="-1" strike="noStrike">
                <a:solidFill>
                  <a:srgbClr val="000000"/>
                </a:solidFill>
                <a:latin typeface="+mn-lt"/>
                <a:ea typeface="+mn-ea"/>
              </a:rPr>
              <a:t>A certain town is served by two hospitals. In the larger hospital, about 45 babies are born each day, and in the smaller hospital, about 15 babies are born each day. As you know, about 50% of all babies are boys. However, the exact percentage varies from day to day. Sometimes it may be higher than 50%, sometimes lower.</a:t>
            </a:r>
            <a:endParaRPr b="0" lang="en-US" sz="1200" spc="-1" strike="noStrike">
              <a:latin typeface="Arial"/>
            </a:endParaRPr>
          </a:p>
          <a:p>
            <a:pPr marL="216000" indent="-214200">
              <a:lnSpc>
                <a:spcPct val="100000"/>
              </a:lnSpc>
              <a:tabLst>
                <a:tab algn="l" pos="0"/>
              </a:tabLst>
            </a:pPr>
            <a:r>
              <a:rPr b="0" i="1" lang="en-US" sz="1200" spc="-1" strike="noStrike">
                <a:solidFill>
                  <a:srgbClr val="000000"/>
                </a:solidFill>
                <a:latin typeface="+mn-lt"/>
                <a:ea typeface="+mn-ea"/>
              </a:rPr>
              <a:t>For a period of 1 year, each hospital recorded the days on which more than 60% of the babies born were boys. Which hospital do you think recorded more such days?</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If you guessed 2., then congratulations, you are data literate! The reasoning is the smaller the sample size, the more extreme the values.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137"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D397FC9-9805-4531-A829-5E6EB804D01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sldImg"/>
          </p:nvPr>
        </p:nvSpPr>
        <p:spPr>
          <a:xfrm>
            <a:off x="756000" y="1336320"/>
            <a:ext cx="6045480" cy="3606120"/>
          </a:xfrm>
          <a:prstGeom prst="rect">
            <a:avLst/>
          </a:prstGeom>
        </p:spPr>
      </p:sp>
      <p:sp>
        <p:nvSpPr>
          <p:cNvPr id="1139"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You can test the principle that small samples produce extreme results by flipping a coin. With a small sample, say 5 tosses, there is a good chance you get 4 tails. Does this mean the coin always comes up 80% tails? No, this means your sample is too small to draw any significant conclusions.</a:t>
            </a:r>
            <a:endParaRPr b="0" lang="en-US" sz="1200" spc="-1" strike="noStrike">
              <a:latin typeface="Arial"/>
            </a:endParaRPr>
          </a:p>
          <a:p>
            <a:pPr marL="216000" indent="-214200">
              <a:lnSpc>
                <a:spcPct val="100000"/>
              </a:lnSpc>
              <a:tabLst>
                <a:tab algn="l" pos="0"/>
              </a:tabLst>
            </a:pPr>
            <a:b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This trick is often used when marketing products by asking a small number of people about a particular brand. You can get impressive-sounding numbers (90% of doctors like this toothpaste) if you repeatedly survey small groups and only report the favorable results. Ask a small group, look at the results, throw away the bad, and repeat until you get the stats you need!</a:t>
            </a:r>
            <a:endParaRPr b="0" lang="en-US" sz="1200" spc="-1" strike="noStrike">
              <a:latin typeface="Arial"/>
            </a:endParaRPr>
          </a:p>
        </p:txBody>
      </p:sp>
      <p:sp>
        <p:nvSpPr>
          <p:cNvPr id="1140"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7B5630-8EC3-4D4D-91AC-6B76099791E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sldImg"/>
          </p:nvPr>
        </p:nvSpPr>
        <p:spPr>
          <a:xfrm>
            <a:off x="756000" y="1336320"/>
            <a:ext cx="6045480" cy="3606120"/>
          </a:xfrm>
          <a:prstGeom prst="rect">
            <a:avLst/>
          </a:prstGeom>
        </p:spPr>
      </p:sp>
      <p:sp>
        <p:nvSpPr>
          <p:cNvPr id="1142"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In their study on learner perspectives in the context of English as a ForeignLanguage, Cheng, Jui-Chuan, Yi-Chen and Ying-shu (2010: 79) found that “over70 percent of the students preferred language-skills courses” over other courses, which seems quite a lot. They furthermore add that “of the 41 percent who plannedto seek employment, an overwhelming majority of respondents (82%)disliked theidea of content-driven design (Design 1)” (Cheng et al. 2010: 80). The reader hasto be very diligent here and go back to the methodology section where the authorsexplain that they included only 96 participants in their study, which is“approximately 35% of the target population” (Cheng et al. 2010: 75). Hence, from274 students, a number that was not directly stated, the authors were able to ask96, which means that 35% represent the target group. From these 96 students, 41%“plan to seek employment”. This makes 39 students. 82% of these 39 students,meaning 32 students, are described as “an overwhelming majority” who “dislikedthe idea of content-driven design” (Cheng et al. 2010: 80). In the end, however,the authors only refer to 32 out of274 students. “Overwhelming” does thereforedefinitely not seem fitting. This example shows that students should be aware thatthe reference sample might be quite small and not be of importance yet still beemphasised in several studies. It should not be confused with the larger overallsample.</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(11) (PDF) Statistics Can Lie! – Using Descriptive Statistics in Academic Writing to Shape Reader’s Interpretations | Jessica Dheskali - Academia.edu</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https://www.academia.edu/43624921/Statistics_Can_Lie_Using_Descriptive_Statistics_in_Academic_Writing_to_Shape_Reader_s_Interpretations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143"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6B473F1-5F6E-4D88-90F4-0E2129C988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PlaceHolder 1"/>
          <p:cNvSpPr>
            <a:spLocks noGrp="1"/>
          </p:cNvSpPr>
          <p:nvPr>
            <p:ph type="sldImg"/>
          </p:nvPr>
        </p:nvSpPr>
        <p:spPr>
          <a:xfrm>
            <a:off x="756000" y="1336320"/>
            <a:ext cx="6045480" cy="3606120"/>
          </a:xfrm>
          <a:prstGeom prst="rect">
            <a:avLst/>
          </a:prstGeom>
        </p:spPr>
      </p:sp>
      <p:sp>
        <p:nvSpPr>
          <p:cNvPr id="1145"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In their study on learner perspectives in the context of English as a ForeignLanguage, Cheng, Jui-Chuan, Yi-Chen and Ying-shu (2010: 79) found that “over70 percent of the students preferred language-skills courses” over other courses, which seems quite a lot. They furthermore add that “of the 41 percent who plannedto seek employment, an overwhelming majority of respondents (82%)disliked theidea of content-driven design (Design 1)” (Cheng et al. 2010: 80). The reader hasto be very diligent here and go back to the methodology section where the authorsexplain that they included only 96 participants in their study, which is“approximately 35% of the target population” (Cheng et al. 2010: 75). Hence, from274 students, a number that was not directly stated, the authors were able to ask96, which means that 35% represent the target group. From these 96 students, 41%“plan to seek employment”. This makes 39 students. 82% of these 39 students,meaning 32 students, are described as “an overwhelming majority” who “dislikedthe idea of content-driven design” (Cheng et al. 2010: 80). In the end, however,the authors only refer to 32 out of274 students. “Overwhelming” does thereforedefinitely not seem fitting. This example shows that students should be aware thatthe reference sample might be quite small and not be of importance yet still beemphasised in several studies. It should not be confused with the larger overallsample.</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(11) (PDF) Statistics Can Lie! – Using Descriptive Statistics in Academic Writing to Shape Reader’s Interpretations | Jessica Dheskali - Academia.edu</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https://www.academia.edu/43624921/Statistics_Can_Lie_Using_Descriptive_Statistics_in_Academic_Writing_to_Shape_Reader_s_Interpretations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146"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4C11CE0-C0E0-4CE2-84F4-A8D7CC1C34A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PlaceHolder 1"/>
          <p:cNvSpPr>
            <a:spLocks noGrp="1"/>
          </p:cNvSpPr>
          <p:nvPr>
            <p:ph type="sldImg"/>
          </p:nvPr>
        </p:nvSpPr>
        <p:spPr>
          <a:xfrm>
            <a:off x="756000" y="1336320"/>
            <a:ext cx="6045480" cy="3606120"/>
          </a:xfrm>
          <a:prstGeom prst="rect">
            <a:avLst/>
          </a:prstGeom>
        </p:spPr>
      </p:sp>
      <p:sp>
        <p:nvSpPr>
          <p:cNvPr id="1148"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two children, one of whom tests a 99 on IQ and the other a 102, you really should not tell them to avoid comparisons. Why? Because </a:t>
            </a:r>
            <a:r>
              <a:rPr b="0" lang="en-US" sz="1200" spc="-1" strike="noStrike" u="sng">
                <a:solidFill>
                  <a:srgbClr val="000000"/>
                </a:solidFill>
                <a:uFillTx/>
                <a:latin typeface="+mn-lt"/>
                <a:ea typeface="+mn-ea"/>
                <a:hlinkClick r:id="rId1"/>
              </a:rPr>
              <a:t>IQ tests can have a standard error of around 3 points </a:t>
            </a:r>
            <a:r>
              <a:rPr b="0" lang="en-US" sz="1200" spc="-1" strike="noStrike">
                <a:solidFill>
                  <a:srgbClr val="000000"/>
                </a:solidFill>
                <a:latin typeface="+mn-lt"/>
                <a:ea typeface="+mn-ea"/>
              </a:rPr>
              <a:t>which means a child scoring a 99 once would be expected to score between 96 and 102 about 68% of the time. The overall difference might not be significant and could reverse itself in repeated testing. In other words, by leaving out the expected standard error in the results, you can draw a more drastic conclusion than that offered by the data.</a:t>
            </a:r>
            <a:endParaRPr b="0" lang="en-US" sz="1200" spc="-1" strike="noStrike">
              <a:latin typeface="Arial"/>
            </a:endParaRPr>
          </a:p>
        </p:txBody>
      </p:sp>
      <p:sp>
        <p:nvSpPr>
          <p:cNvPr id="1149"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CA04104-B007-44E6-A99E-64E97F53979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PlaceHolder 1"/>
          <p:cNvSpPr>
            <a:spLocks noGrp="1"/>
          </p:cNvSpPr>
          <p:nvPr>
            <p:ph type="sldImg"/>
          </p:nvPr>
        </p:nvSpPr>
        <p:spPr>
          <a:xfrm>
            <a:off x="756000" y="1336320"/>
            <a:ext cx="6045480" cy="3606120"/>
          </a:xfrm>
          <a:prstGeom prst="rect">
            <a:avLst/>
          </a:prstGeom>
        </p:spPr>
      </p:sp>
      <p:sp>
        <p:nvSpPr>
          <p:cNvPr id="1151"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Think of it this way: if there was a medicine that increased lifespan by 2 years on average would you take it? Would it change your mind if the worst impact was a loss of 12 years of life and the maximum a gain of 14 years? It usually is the details that matter and one summary statistic cannot tell the whole story.</a:t>
            </a:r>
            <a:endParaRPr b="0" lang="en-US" sz="1200" spc="-1" strike="noStrike">
              <a:latin typeface="Arial"/>
            </a:endParaRPr>
          </a:p>
        </p:txBody>
      </p:sp>
      <p:sp>
        <p:nvSpPr>
          <p:cNvPr id="1152"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1B72A3-3475-41B8-8D0F-DCE6F1E11C2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PlaceHolder 1"/>
          <p:cNvSpPr>
            <a:spLocks noGrp="1"/>
          </p:cNvSpPr>
          <p:nvPr>
            <p:ph type="sldImg"/>
          </p:nvPr>
        </p:nvSpPr>
        <p:spPr>
          <a:xfrm>
            <a:off x="756000" y="1336320"/>
            <a:ext cx="6045480" cy="3606120"/>
          </a:xfrm>
          <a:prstGeom prst="rect">
            <a:avLst/>
          </a:prstGeom>
        </p:spPr>
      </p:sp>
      <p:sp>
        <p:nvSpPr>
          <p:cNvPr id="1154"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Misleading Statistics &amp; Data – News Examples For Misuse of Statistics</a:t>
            </a:r>
            <a:endParaRPr b="0" lang="en-US" sz="2000" spc="-1" strike="noStrike">
              <a:latin typeface="Arial"/>
            </a:endParaRPr>
          </a:p>
          <a:p>
            <a:pPr marL="216000" indent="-214200">
              <a:lnSpc>
                <a:spcPct val="100000"/>
              </a:lnSpc>
              <a:tabLst>
                <a:tab algn="l" pos="0"/>
              </a:tabLst>
            </a:pPr>
            <a:r>
              <a:rPr b="0" lang="en-US" sz="2000" spc="-1" strike="noStrike">
                <a:latin typeface="Arial"/>
              </a:rPr>
              <a:t>https://www.datapine.com/blog/misleading-statistics-and-data/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155"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3331EFF-D5A7-454D-8653-60087E4B9A7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PlaceHolder 1"/>
          <p:cNvSpPr>
            <a:spLocks noGrp="1"/>
          </p:cNvSpPr>
          <p:nvPr>
            <p:ph type="sldImg"/>
          </p:nvPr>
        </p:nvSpPr>
        <p:spPr>
          <a:xfrm>
            <a:off x="756000" y="1336320"/>
            <a:ext cx="6045480" cy="3606120"/>
          </a:xfrm>
          <a:prstGeom prst="rect">
            <a:avLst/>
          </a:prstGeom>
        </p:spPr>
      </p:sp>
      <p:sp>
        <p:nvSpPr>
          <p:cNvPr id="1157"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158"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1621DE4-2CAE-449B-82FA-00CB957E1C0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PlaceHolder 1"/>
          <p:cNvSpPr>
            <a:spLocks noGrp="1"/>
          </p:cNvSpPr>
          <p:nvPr>
            <p:ph type="sldImg"/>
          </p:nvPr>
        </p:nvSpPr>
        <p:spPr>
          <a:xfrm>
            <a:off x="756000" y="1336320"/>
            <a:ext cx="6045480" cy="3606120"/>
          </a:xfrm>
          <a:prstGeom prst="rect">
            <a:avLst/>
          </a:prstGeom>
        </p:spPr>
      </p:sp>
      <p:sp>
        <p:nvSpPr>
          <p:cNvPr id="1160"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The claim, which was based on surveys of dentists and hygienists carried out by the manufacturer, was found to be misrepresentative as it allowed the participants to select one or more toothpaste brands. The ASA stated that the claim “… would be understood by readers to mean that 80 percent of dentists recommend Colgate over and above other brands, and the remaining 20 percent would recommend different brands.”</a:t>
            </a:r>
            <a:endParaRPr b="0" lang="en-US" sz="1200" spc="-1" strike="noStrike">
              <a:latin typeface="Arial"/>
            </a:endParaRPr>
          </a:p>
        </p:txBody>
      </p:sp>
      <p:sp>
        <p:nvSpPr>
          <p:cNvPr id="1161"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C9BB8DB-0FD5-4EDD-B882-671F6111CDD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PlaceHolder 1"/>
          <p:cNvSpPr>
            <a:spLocks noGrp="1"/>
          </p:cNvSpPr>
          <p:nvPr>
            <p:ph type="sldImg"/>
          </p:nvPr>
        </p:nvSpPr>
        <p:spPr>
          <a:xfrm>
            <a:off x="756000" y="1336320"/>
            <a:ext cx="6045480" cy="3606120"/>
          </a:xfrm>
          <a:prstGeom prst="rect">
            <a:avLst/>
          </a:prstGeom>
        </p:spPr>
      </p:sp>
      <p:sp>
        <p:nvSpPr>
          <p:cNvPr id="1163"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The ASA continued, “Because we understood that another competitor’s brand was recommended almost as much as the Colgate brand by the dentists surveyed, we concluded that the claim misleadingly implied 80 percent of dentists recommend Colgate toothpaste in preference to all other brands.” The ASA also claimed that the scripts used for the survey informed the participants that the research was being performed by an independent research company, which was inherently false.</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Maybe small numbers of surveys is also a similar problem </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U survey 10 dentists. By chance u get very good results. U keep them </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And remove other results that were unfavorable </a:t>
            </a:r>
            <a:endParaRPr b="0" lang="en-US" sz="2000" spc="-1" strike="noStrike">
              <a:latin typeface="Arial"/>
            </a:endParaRPr>
          </a:p>
        </p:txBody>
      </p:sp>
      <p:sp>
        <p:nvSpPr>
          <p:cNvPr id="1164"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4FF654F-3973-4C56-9393-E636064BA2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PlaceHolder 1"/>
          <p:cNvSpPr>
            <a:spLocks noGrp="1"/>
          </p:cNvSpPr>
          <p:nvPr>
            <p:ph type="sldImg"/>
          </p:nvPr>
        </p:nvSpPr>
        <p:spPr>
          <a:xfrm>
            <a:off x="756000" y="1336320"/>
            <a:ext cx="6045480" cy="3606120"/>
          </a:xfrm>
          <a:prstGeom prst="rect">
            <a:avLst/>
          </a:prstGeom>
        </p:spPr>
      </p:sp>
      <p:sp>
        <p:nvSpPr>
          <p:cNvPr id="1166"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For example, the mean and median income in the United States </a:t>
            </a:r>
            <a:r>
              <a:rPr b="0" lang="en-US" sz="1200" spc="-1" strike="noStrike" u="sng">
                <a:solidFill>
                  <a:srgbClr val="000000"/>
                </a:solidFill>
                <a:uFillTx/>
                <a:latin typeface="+mn-lt"/>
                <a:ea typeface="+mn-ea"/>
                <a:hlinkClick r:id="rId1"/>
              </a:rPr>
              <a:t>differ by about $16,000</a:t>
            </a:r>
            <a:r>
              <a:rPr b="0" lang="en-US" sz="1200" spc="-1" strike="noStrike">
                <a:solidFill>
                  <a:srgbClr val="000000"/>
                </a:solidFill>
                <a:latin typeface="+mn-lt"/>
                <a:ea typeface="+mn-ea"/>
              </a:rPr>
              <a:t>. By choosing which value to report as the average, politicians, marketers, and CEOs can draw opposing conclusions from the same data.</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How to avoid?</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The way to avoid this is to look at the mean, median, and mode of a dataset (again you need all these numbers!). Figure out which one is most appropriate (usually the median for highly skewed datasets such as income, city size, life span, housing prices and so on) and use that if you need a one figure summary. If you can, graph the entire set of values in a histogram and look at the distribution. Try to use more than a single number to describe a dataset, and if you report an average, specify which you are using!</a:t>
            </a:r>
            <a:endParaRPr b="0" lang="en-US" sz="1200" spc="-1" strike="noStrike">
              <a:latin typeface="Arial"/>
            </a:endParaRPr>
          </a:p>
        </p:txBody>
      </p:sp>
      <p:sp>
        <p:nvSpPr>
          <p:cNvPr id="1167"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140026F-0FD8-466A-97DC-ADA05A8F287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sldImg"/>
          </p:nvPr>
        </p:nvSpPr>
        <p:spPr>
          <a:xfrm>
            <a:off x="756000" y="1336320"/>
            <a:ext cx="6045480" cy="3606120"/>
          </a:xfrm>
          <a:prstGeom prst="rect">
            <a:avLst/>
          </a:prstGeom>
        </p:spPr>
      </p:sp>
      <p:sp>
        <p:nvSpPr>
          <p:cNvPr id="1169"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wow, </a:t>
            </a:r>
            <a:r>
              <a:rPr b="0" i="1" lang="en-US" sz="1200" spc="-1" strike="noStrike">
                <a:solidFill>
                  <a:srgbClr val="000000"/>
                </a:solidFill>
                <a:latin typeface="+mn-lt"/>
                <a:ea typeface="+mn-ea"/>
              </a:rPr>
              <a:t>other people </a:t>
            </a:r>
            <a:r>
              <a:rPr b="0" lang="en-US" sz="1200" spc="-1" strike="noStrike">
                <a:solidFill>
                  <a:srgbClr val="000000"/>
                </a:solidFill>
                <a:latin typeface="+mn-lt"/>
                <a:ea typeface="+mn-ea"/>
              </a:rPr>
              <a:t>are terrible at evaluating themselves objectively.”</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Although a </a:t>
            </a:r>
            <a:r>
              <a:rPr b="0" lang="en-US" sz="1200" spc="-1" strike="noStrike" u="sng">
                <a:solidFill>
                  <a:srgbClr val="000000"/>
                </a:solidFill>
                <a:uFillTx/>
                <a:latin typeface="+mn-lt"/>
                <a:ea typeface="+mn-ea"/>
                <a:hlinkClick r:id="rId1"/>
              </a:rPr>
              <a:t>headline</a:t>
            </a:r>
            <a:r>
              <a:rPr b="0" lang="en-US" sz="1200" spc="-1" strike="noStrike">
                <a:solidFill>
                  <a:srgbClr val="000000"/>
                </a:solidFill>
                <a:latin typeface="+mn-lt"/>
                <a:ea typeface="+mn-ea"/>
              </a:rPr>
              <a:t> like this is often used to illustrate the </a:t>
            </a:r>
            <a:r>
              <a:rPr b="0" lang="en-US" sz="1200" spc="-1" strike="noStrike" u="sng">
                <a:solidFill>
                  <a:srgbClr val="000000"/>
                </a:solidFill>
                <a:uFillTx/>
                <a:latin typeface="+mn-lt"/>
                <a:ea typeface="+mn-ea"/>
                <a:hlinkClick r:id="rId2"/>
              </a:rPr>
              <a:t>illusion of superiority,</a:t>
            </a:r>
            <a:r>
              <a:rPr b="0" lang="en-US" sz="1200" spc="-1" strike="noStrike">
                <a:solidFill>
                  <a:srgbClr val="000000"/>
                </a:solidFill>
                <a:latin typeface="+mn-lt"/>
                <a:ea typeface="+mn-ea"/>
              </a:rPr>
              <a:t> (where people </a:t>
            </a:r>
            <a:r>
              <a:rPr b="0" lang="en-US" sz="1200" spc="-1" strike="noStrike" u="sng">
                <a:solidFill>
                  <a:srgbClr val="000000"/>
                </a:solidFill>
                <a:uFillTx/>
                <a:latin typeface="+mn-lt"/>
                <a:ea typeface="+mn-ea"/>
                <a:hlinkClick r:id="rId3"/>
              </a:rPr>
              <a:t>overestimate their competence</a:t>
            </a:r>
            <a:r>
              <a:rPr b="0" lang="en-US" sz="1200" spc="-1" strike="noStrike">
                <a:solidFill>
                  <a:srgbClr val="000000"/>
                </a:solidFill>
                <a:latin typeface="+mn-lt"/>
                <a:ea typeface="+mn-ea"/>
              </a:rPr>
              <a:t>) it also provides a useful lesson in clarifying your assertions when you talk statistics about data. In this particular case, we need to differentiate between the </a:t>
            </a:r>
            <a:r>
              <a:rPr b="0" i="1" lang="en-US" sz="1200" spc="-1" strike="noStrike" u="sng">
                <a:solidFill>
                  <a:srgbClr val="000000"/>
                </a:solidFill>
                <a:uFillTx/>
                <a:latin typeface="+mn-lt"/>
                <a:ea typeface="+mn-ea"/>
                <a:hlinkClick r:id="rId4"/>
              </a:rPr>
              <a:t>mean</a:t>
            </a:r>
            <a:r>
              <a:rPr b="0" lang="en-US" sz="1200" spc="-1" strike="noStrike" u="sng">
                <a:solidFill>
                  <a:srgbClr val="000000"/>
                </a:solidFill>
                <a:uFillTx/>
                <a:latin typeface="+mn-lt"/>
                <a:ea typeface="+mn-ea"/>
                <a:hlinkClick r:id="rId5"/>
              </a:rPr>
              <a:t> and </a:t>
            </a:r>
            <a:r>
              <a:rPr b="0" i="1" lang="en-US" sz="1200" spc="-1" strike="noStrike" u="sng">
                <a:solidFill>
                  <a:srgbClr val="000000"/>
                </a:solidFill>
                <a:uFillTx/>
                <a:latin typeface="+mn-lt"/>
                <a:ea typeface="+mn-ea"/>
                <a:hlinkClick r:id="rId6"/>
              </a:rPr>
              <a:t>median</a:t>
            </a:r>
            <a:r>
              <a:rPr b="0" lang="en-US" sz="1200" spc="-1" strike="noStrike">
                <a:solidFill>
                  <a:srgbClr val="000000"/>
                </a:solidFill>
                <a:latin typeface="+mn-lt"/>
                <a:ea typeface="+mn-ea"/>
              </a:rPr>
              <a:t> of a set of values. Depending on the question we ask, it is possible for 9/10 drivers to be above average.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How 90% of Drivers Can be “Above Average” or Why You Need to be Careful When Using Statistics | by Will Koehrsen | Towards Data Science</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https://towardsdatascience.com/how-90-of-drivers-can-be-above-average-or-why-you-need-to-be-careful-when-talking-statistics-3df7be5cb116</a:t>
            </a:r>
            <a:endParaRPr b="0" lang="en-US" sz="2000" spc="-1" strike="noStrike">
              <a:latin typeface="Arial"/>
            </a:endParaRPr>
          </a:p>
        </p:txBody>
      </p:sp>
      <p:sp>
        <p:nvSpPr>
          <p:cNvPr id="1170"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EAAC448-9DF3-45D0-AB84-C75A656CAED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sldImg"/>
          </p:nvPr>
        </p:nvSpPr>
        <p:spPr>
          <a:xfrm>
            <a:off x="756000" y="1336320"/>
            <a:ext cx="6045480" cy="3606120"/>
          </a:xfrm>
          <a:prstGeom prst="rect">
            <a:avLst/>
          </a:prstGeom>
        </p:spPr>
      </p:sp>
      <p:sp>
        <p:nvSpPr>
          <p:cNvPr id="1172"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The distinction is whether we use </a:t>
            </a:r>
            <a:r>
              <a:rPr b="0" i="1" lang="en-US" sz="1200" spc="-1" strike="noStrike">
                <a:solidFill>
                  <a:srgbClr val="000000"/>
                </a:solidFill>
                <a:latin typeface="+mn-lt"/>
                <a:ea typeface="+mn-ea"/>
              </a:rPr>
              <a:t>mean </a:t>
            </a:r>
            <a:r>
              <a:rPr b="0" lang="en-US" sz="1200" spc="-1" strike="noStrike">
                <a:solidFill>
                  <a:srgbClr val="000000"/>
                </a:solidFill>
                <a:latin typeface="+mn-lt"/>
                <a:ea typeface="+mn-ea"/>
              </a:rPr>
              <a:t>or </a:t>
            </a:r>
            <a:r>
              <a:rPr b="0" i="1" lang="en-US" sz="1200" spc="-1" strike="noStrike">
                <a:solidFill>
                  <a:srgbClr val="000000"/>
                </a:solidFill>
                <a:latin typeface="+mn-lt"/>
                <a:ea typeface="+mn-ea"/>
              </a:rPr>
              <a:t>median </a:t>
            </a:r>
            <a:r>
              <a:rPr b="0" lang="en-US" sz="1200" spc="-1" strike="noStrike">
                <a:solidFill>
                  <a:srgbClr val="000000"/>
                </a:solidFill>
                <a:latin typeface="+mn-lt"/>
                <a:ea typeface="+mn-ea"/>
              </a:rPr>
              <a:t>for “average” driver skill. Using the mean, we add up all the values and divide by the number of values, giving us 8.03 for this dataset. Since 9 of the 10 drivers have a skill rating greater than this, 90% of the drivers could be considered above average!</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The median, in contrast, is found by ordering the values from lowest to highest and selecting the value where half the data points are smaller and half are larger. Here it’s 8.65 with 5 drivers below and 5 above. By definition, 50% of drivers are below the median and 50% exceed the median. If the question is “do you consider yourself better than 50% of other drivers?” than </a:t>
            </a:r>
            <a:r>
              <a:rPr b="0" lang="en-US" sz="1200" spc="-1" strike="noStrike" u="sng">
                <a:solidFill>
                  <a:srgbClr val="000000"/>
                </a:solidFill>
                <a:uFillTx/>
                <a:latin typeface="+mn-lt"/>
                <a:ea typeface="+mn-ea"/>
                <a:hlinkClick r:id="rId1"/>
              </a:rPr>
              <a:t>90+% of drivers cannot truthfully answer in the affirmative.</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rPr>
              <a:t>outlier</a:t>
            </a:r>
            <a:endParaRPr b="0" lang="en-US" sz="1200" spc="-1" strike="noStrike">
              <a:latin typeface="Arial"/>
            </a:endParaRPr>
          </a:p>
        </p:txBody>
      </p:sp>
      <p:sp>
        <p:nvSpPr>
          <p:cNvPr id="1173"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B791156-BE29-4331-BF0E-E6250DD602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4" name="PlaceHolder 1"/>
          <p:cNvSpPr>
            <a:spLocks noGrp="1"/>
          </p:cNvSpPr>
          <p:nvPr>
            <p:ph type="sldImg"/>
          </p:nvPr>
        </p:nvSpPr>
        <p:spPr>
          <a:xfrm>
            <a:off x="756000" y="1336320"/>
            <a:ext cx="6045480" cy="3606120"/>
          </a:xfrm>
          <a:prstGeom prst="rect">
            <a:avLst/>
          </a:prstGeom>
        </p:spPr>
      </p:sp>
      <p:sp>
        <p:nvSpPr>
          <p:cNvPr id="1175"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An example of a negatively skewed distribution is age at death. In this dataset, there are, unfortunately, some deaths at a relatively young age, lowering the mean and skewing the graph leftward (negatively).</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endParaRPr b="0" lang="en-US" sz="1200" spc="-1" strike="noStrike">
              <a:latin typeface="Arial"/>
            </a:endParaRPr>
          </a:p>
        </p:txBody>
      </p:sp>
      <p:sp>
        <p:nvSpPr>
          <p:cNvPr id="1176"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E149A5-9296-4ECC-83D9-F7304C07F9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PlaceHolder 1"/>
          <p:cNvSpPr>
            <a:spLocks noGrp="1"/>
          </p:cNvSpPr>
          <p:nvPr>
            <p:ph type="sldImg"/>
          </p:nvPr>
        </p:nvSpPr>
        <p:spPr>
          <a:xfrm>
            <a:off x="756000" y="1336320"/>
            <a:ext cx="6045480" cy="3606120"/>
          </a:xfrm>
          <a:prstGeom prst="rect">
            <a:avLst/>
          </a:prstGeom>
        </p:spPr>
      </p:sp>
      <p:sp>
        <p:nvSpPr>
          <p:cNvPr id="1178"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An example of a negatively skewed distribution is age at death. In this dataset, there are, unfortunately, some deaths at a relatively young age, lowering the mean and skewing the graph leftward (negatively).</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endParaRPr b="0" lang="en-US" sz="1200" spc="-1" strike="noStrike">
              <a:latin typeface="Arial"/>
            </a:endParaRPr>
          </a:p>
        </p:txBody>
      </p:sp>
      <p:sp>
        <p:nvSpPr>
          <p:cNvPr id="1179"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E193D1-9B0F-4688-8677-CC19BBD1E38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sldImg"/>
          </p:nvPr>
        </p:nvSpPr>
        <p:spPr>
          <a:xfrm>
            <a:off x="756000" y="1336320"/>
            <a:ext cx="6045120" cy="3605760"/>
          </a:xfrm>
          <a:prstGeom prst="rect">
            <a:avLst/>
          </a:prstGeom>
        </p:spPr>
      </p:sp>
      <p:sp>
        <p:nvSpPr>
          <p:cNvPr id="1094"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SQL vs R vs Python taxonomy is ill-advised for so many reasons, not least of which is that software evolves. (As of recently, you can even do </a:t>
            </a:r>
            <a:r>
              <a:rPr b="0" lang="en-US" sz="1200" spc="-1" strike="noStrike" u="sng">
                <a:solidFill>
                  <a:srgbClr val="000000"/>
                </a:solidFill>
                <a:uFillTx/>
                <a:latin typeface="+mn-lt"/>
                <a:ea typeface="+mn-ea"/>
                <a:hlinkClick r:id="rId1"/>
              </a:rPr>
              <a:t>ML in SQL</a:t>
            </a:r>
            <a:r>
              <a:rPr b="0" lang="en-US" sz="1200" spc="-1" strike="noStrike">
                <a:solidFill>
                  <a:srgbClr val="000000"/>
                </a:solidFill>
                <a:latin typeface="+mn-lt"/>
                <a:ea typeface="+mn-ea"/>
              </a:rPr>
              <a:t>.) Wouldn’t you prefer a breakdown that’ll last?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by the </a:t>
            </a:r>
            <a:r>
              <a:rPr b="1" lang="en-US" sz="1200" spc="-1" strike="noStrike">
                <a:solidFill>
                  <a:srgbClr val="000000"/>
                </a:solidFill>
                <a:latin typeface="+mn-lt"/>
                <a:ea typeface="+mn-ea"/>
              </a:rPr>
              <a:t>algorithm</a:t>
            </a:r>
            <a:r>
              <a:rPr b="0" lang="en-US" sz="1200" spc="-1" strike="noStrike">
                <a:solidFill>
                  <a:srgbClr val="000000"/>
                </a:solidFill>
                <a:latin typeface="+mn-lt"/>
                <a:ea typeface="+mn-ea"/>
              </a:rPr>
              <a:t> (surprise! it’s how university courses are structured). Pretty please, don’t taxonomize by histograms vs t-tests vs neural networks. Frankly, if you’re clever and you have a point to make, you can use the same algorithm for any part of data science. It might look like Frankenstein’s monster, but I assure you it can be forced to do your bidding.</a:t>
            </a:r>
            <a:endParaRPr b="0" lang="en-US" sz="1200" spc="-1" strike="noStrike">
              <a:latin typeface="Arial"/>
            </a:endParaRPr>
          </a:p>
        </p:txBody>
      </p:sp>
      <p:sp>
        <p:nvSpPr>
          <p:cNvPr id="1095"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3B0CEDA-37E8-4614-8F65-8524B12CDFE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0" name="PlaceHolder 1"/>
          <p:cNvSpPr>
            <a:spLocks noGrp="1"/>
          </p:cNvSpPr>
          <p:nvPr>
            <p:ph type="sldImg"/>
          </p:nvPr>
        </p:nvSpPr>
        <p:spPr>
          <a:xfrm>
            <a:off x="756000" y="1336320"/>
            <a:ext cx="6045480" cy="3606120"/>
          </a:xfrm>
          <a:prstGeom prst="rect">
            <a:avLst/>
          </a:prstGeom>
        </p:spPr>
      </p:sp>
      <p:sp>
        <p:nvSpPr>
          <p:cNvPr id="1181" name="PlaceHolder 2"/>
          <p:cNvSpPr>
            <a:spLocks noGrp="1"/>
          </p:cNvSpPr>
          <p:nvPr>
            <p:ph type="body"/>
          </p:nvPr>
        </p:nvSpPr>
        <p:spPr>
          <a:xfrm>
            <a:off x="756000" y="5145480"/>
            <a:ext cx="6045480" cy="4207320"/>
          </a:xfrm>
          <a:prstGeom prst="rect">
            <a:avLst/>
          </a:prstGeom>
        </p:spPr>
        <p:txBody>
          <a:bodyPr lIns="0" rIns="0" tIns="0" bIns="0">
            <a:noAutofit/>
          </a:bodyPr>
          <a:p>
            <a:endParaRPr b="0" lang="en-US" sz="2000" spc="-1" strike="noStrike">
              <a:latin typeface="Arial"/>
            </a:endParaRPr>
          </a:p>
        </p:txBody>
      </p:sp>
      <p:sp>
        <p:nvSpPr>
          <p:cNvPr id="1182"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9C04518-D3DC-45D0-93DC-720D4171BE1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3" name="PlaceHolder 1"/>
          <p:cNvSpPr>
            <a:spLocks noGrp="1"/>
          </p:cNvSpPr>
          <p:nvPr>
            <p:ph type="sldImg"/>
          </p:nvPr>
        </p:nvSpPr>
        <p:spPr>
          <a:xfrm>
            <a:off x="756000" y="1336320"/>
            <a:ext cx="6045480" cy="3606120"/>
          </a:xfrm>
          <a:prstGeom prst="rect">
            <a:avLst/>
          </a:prstGeom>
        </p:spPr>
      </p:sp>
      <p:sp>
        <p:nvSpPr>
          <p:cNvPr id="1184"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You can scare people by saying </a:t>
            </a:r>
            <a:r>
              <a:rPr b="0" lang="en-US" sz="1200" spc="-1" strike="noStrike" u="sng">
                <a:solidFill>
                  <a:srgbClr val="000000"/>
                </a:solidFill>
                <a:uFillTx/>
                <a:latin typeface="+mn-lt"/>
                <a:ea typeface="+mn-ea"/>
                <a:hlinkClick r:id="rId1"/>
              </a:rPr>
              <a:t>New York had</a:t>
            </a:r>
            <a:r>
              <a:rPr b="0" lang="en-US" sz="1200" spc="-1" strike="noStrike">
                <a:solidFill>
                  <a:srgbClr val="000000"/>
                </a:solidFill>
                <a:latin typeface="+mn-lt"/>
                <a:ea typeface="+mn-ea"/>
              </a:rPr>
              <a:t> 289 murders in 2018, but when you compare that to 2245 in 1990, you realize New York City has never been safer! It’s usually the comparison that matters; don’t let an isolated number sway your rational thinking.</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185"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507B589-1D76-4740-B4E3-7828958C378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6" name="PlaceHolder 1"/>
          <p:cNvSpPr>
            <a:spLocks noGrp="1"/>
          </p:cNvSpPr>
          <p:nvPr>
            <p:ph type="sldImg"/>
          </p:nvPr>
        </p:nvSpPr>
        <p:spPr>
          <a:xfrm>
            <a:off x="756000" y="1336320"/>
            <a:ext cx="6045480" cy="3606120"/>
          </a:xfrm>
          <a:prstGeom prst="rect">
            <a:avLst/>
          </a:prstGeom>
        </p:spPr>
      </p:sp>
      <p:sp>
        <p:nvSpPr>
          <p:cNvPr id="1187"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The easiest way to lower unemployment is just to change the definition to exclude people who have stopped looking for work.</a:t>
            </a:r>
            <a:endParaRPr b="0" lang="en-US" sz="1200" spc="-1" strike="noStrike">
              <a:latin typeface="Arial"/>
            </a:endParaRPr>
          </a:p>
        </p:txBody>
      </p:sp>
      <p:sp>
        <p:nvSpPr>
          <p:cNvPr id="1188"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327CC45-33D1-4F96-8D1D-28D08311777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PlaceHolder 1"/>
          <p:cNvSpPr>
            <a:spLocks noGrp="1"/>
          </p:cNvSpPr>
          <p:nvPr>
            <p:ph type="sldImg"/>
          </p:nvPr>
        </p:nvSpPr>
        <p:spPr>
          <a:xfrm>
            <a:off x="756000" y="1336320"/>
            <a:ext cx="6045480" cy="3606120"/>
          </a:xfrm>
          <a:prstGeom prst="rect">
            <a:avLst/>
          </a:prstGeom>
        </p:spPr>
      </p:sp>
      <p:sp>
        <p:nvSpPr>
          <p:cNvPr id="1190"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The overall theme of “How to Lie with Statistics” is: view any single statistic with skepticism.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Any number represents a distillation of a set of data, which was taken on a sample of a population by mistake-prone humans, using imperfect tools, in constantly changing conditions at a single point in time.</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191"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86D497B-3A46-41D4-8291-356C5F20014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PlaceHolder 1"/>
          <p:cNvSpPr>
            <a:spLocks noGrp="1"/>
          </p:cNvSpPr>
          <p:nvPr>
            <p:ph type="sldImg"/>
          </p:nvPr>
        </p:nvSpPr>
        <p:spPr>
          <a:xfrm>
            <a:off x="756000" y="1336320"/>
            <a:ext cx="6045480" cy="3606120"/>
          </a:xfrm>
          <a:prstGeom prst="rect">
            <a:avLst/>
          </a:prstGeom>
        </p:spPr>
      </p:sp>
      <p:sp>
        <p:nvSpPr>
          <p:cNvPr id="1193"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All this leads to two conclusions:</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If you put all your faith in one number, then you will be overfitting to the particular circumstances that produced the number.</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Statistics and data are never purely objective. A statistic is one interpretation of uncertain data designed to persuade.</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We should look for the range of values, report numbers with confidence intervals, gather more data before jumping to conclusions, compare multiple studies, and ask about the design of the data-gathering process</a:t>
            </a:r>
            <a:endParaRPr b="0" lang="en-US" sz="1200" spc="-1" strike="noStrike">
              <a:latin typeface="Arial"/>
            </a:endParaRPr>
          </a:p>
        </p:txBody>
      </p:sp>
      <p:sp>
        <p:nvSpPr>
          <p:cNvPr id="1194"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010E4F9-63FF-4066-9B17-C3B8AEE8431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PlaceHolder 1"/>
          <p:cNvSpPr>
            <a:spLocks noGrp="1"/>
          </p:cNvSpPr>
          <p:nvPr>
            <p:ph type="sldImg"/>
          </p:nvPr>
        </p:nvSpPr>
        <p:spPr>
          <a:xfrm>
            <a:off x="756000" y="1336320"/>
            <a:ext cx="6045480" cy="3606120"/>
          </a:xfrm>
          <a:prstGeom prst="rect">
            <a:avLst/>
          </a:prstGeom>
        </p:spPr>
      </p:sp>
      <p:sp>
        <p:nvSpPr>
          <p:cNvPr id="1196"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Lessons on How to Lie with Statistics | by Will Koehrsen | Towards Data Science</a:t>
            </a:r>
            <a:endParaRPr b="0" lang="en-US" sz="2000" spc="-1" strike="noStrike">
              <a:latin typeface="Arial"/>
            </a:endParaRPr>
          </a:p>
          <a:p>
            <a:pPr marL="216000" indent="-214200">
              <a:lnSpc>
                <a:spcPct val="100000"/>
              </a:lnSpc>
              <a:tabLst>
                <a:tab algn="l" pos="0"/>
              </a:tabLst>
            </a:pPr>
            <a:r>
              <a:rPr b="0" lang="en-US" sz="2000" spc="-1" strike="noStrike">
                <a:latin typeface="Arial"/>
              </a:rPr>
              <a:t>https://towardsdatascience.com/lessons-from-how-to-lie-with-statistics-57060c0d2f19</a:t>
            </a:r>
            <a:endParaRPr b="0" lang="en-US" sz="2000" spc="-1" strike="noStrike">
              <a:latin typeface="Arial"/>
            </a:endParaRPr>
          </a:p>
        </p:txBody>
      </p:sp>
      <p:sp>
        <p:nvSpPr>
          <p:cNvPr id="1197"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89831ED-D71D-4A1E-975F-1EFC0BDBB47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PlaceHolder 1"/>
          <p:cNvSpPr>
            <a:spLocks noGrp="1"/>
          </p:cNvSpPr>
          <p:nvPr>
            <p:ph type="sldImg"/>
          </p:nvPr>
        </p:nvSpPr>
        <p:spPr>
          <a:xfrm>
            <a:off x="756000" y="1336320"/>
            <a:ext cx="6045480" cy="3606120"/>
          </a:xfrm>
          <a:prstGeom prst="rect">
            <a:avLst/>
          </a:prstGeom>
        </p:spPr>
      </p:sp>
      <p:sp>
        <p:nvSpPr>
          <p:cNvPr id="1199"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tableone · PyPI</a:t>
            </a:r>
            <a:endParaRPr b="0" lang="en-US" sz="2000" spc="-1" strike="noStrike">
              <a:latin typeface="Arial"/>
            </a:endParaRPr>
          </a:p>
          <a:p>
            <a:pPr marL="216000" indent="-214200">
              <a:lnSpc>
                <a:spcPct val="100000"/>
              </a:lnSpc>
              <a:tabLst>
                <a:tab algn="l" pos="0"/>
              </a:tabLst>
            </a:pPr>
            <a:r>
              <a:rPr b="0" lang="en-US" sz="2000" spc="-1" strike="noStrike">
                <a:latin typeface="Arial"/>
              </a:rPr>
              <a:t>https://pypi.org/project/tableone/</a:t>
            </a:r>
            <a:endParaRPr b="0" lang="en-US" sz="2000" spc="-1" strike="noStrike">
              <a:latin typeface="Arial"/>
            </a:endParaRPr>
          </a:p>
        </p:txBody>
      </p:sp>
      <p:sp>
        <p:nvSpPr>
          <p:cNvPr id="1200"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47CC460-A784-4FAA-82C8-E984750EC0F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PlaceHolder 1"/>
          <p:cNvSpPr>
            <a:spLocks noGrp="1"/>
          </p:cNvSpPr>
          <p:nvPr>
            <p:ph type="sldImg"/>
          </p:nvPr>
        </p:nvSpPr>
        <p:spPr>
          <a:xfrm>
            <a:off x="756000" y="1336320"/>
            <a:ext cx="6045480" cy="3606120"/>
          </a:xfrm>
          <a:prstGeom prst="rect">
            <a:avLst/>
          </a:prstGeom>
        </p:spPr>
      </p:sp>
      <p:sp>
        <p:nvSpPr>
          <p:cNvPr id="1202"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Continuous variables : mean SD </a:t>
            </a:r>
            <a:endParaRPr b="0" lang="en-US" sz="2000" spc="-1" strike="noStrike">
              <a:latin typeface="Arial"/>
            </a:endParaRPr>
          </a:p>
          <a:p>
            <a:pPr marL="216000" indent="-214200">
              <a:lnSpc>
                <a:spcPct val="100000"/>
              </a:lnSpc>
              <a:tabLst>
                <a:tab algn="l" pos="0"/>
              </a:tabLst>
            </a:pPr>
            <a:r>
              <a:rPr b="0" lang="en-US" sz="2000" spc="-1" strike="noStrike">
                <a:latin typeface="Arial"/>
              </a:rPr>
              <a:t>Categorical variables : frequency percentage </a:t>
            </a:r>
            <a:endParaRPr b="0" lang="en-US" sz="2000" spc="-1" strike="noStrike">
              <a:latin typeface="Arial"/>
            </a:endParaRPr>
          </a:p>
          <a:p>
            <a:pPr marL="216000" indent="-214200">
              <a:lnSpc>
                <a:spcPct val="100000"/>
              </a:lnSpc>
              <a:tabLst>
                <a:tab algn="l" pos="0"/>
              </a:tabLst>
            </a:pPr>
            <a:r>
              <a:rPr b="0" lang="en-US" sz="2000" spc="-1" strike="noStrike">
                <a:latin typeface="Arial"/>
              </a:rPr>
              <a:t>Grouped by outcome </a:t>
            </a:r>
            <a:endParaRPr b="0" lang="en-US" sz="2000" spc="-1" strike="noStrike">
              <a:latin typeface="Arial"/>
            </a:endParaRPr>
          </a:p>
        </p:txBody>
      </p:sp>
      <p:sp>
        <p:nvSpPr>
          <p:cNvPr id="1203"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3CC2E88-721A-4BE3-9B5A-C9BE4992008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PlaceHolder 1"/>
          <p:cNvSpPr>
            <a:spLocks noGrp="1"/>
          </p:cNvSpPr>
          <p:nvPr>
            <p:ph type="sldImg"/>
          </p:nvPr>
        </p:nvSpPr>
        <p:spPr>
          <a:xfrm>
            <a:off x="756000" y="1336320"/>
            <a:ext cx="6045480" cy="3606120"/>
          </a:xfrm>
          <a:prstGeom prst="rect">
            <a:avLst/>
          </a:prstGeom>
        </p:spPr>
      </p:sp>
      <p:sp>
        <p:nvSpPr>
          <p:cNvPr id="1205"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Presentation-Ready Data Summary and Analytic Result Tables • gtsummary</a:t>
            </a:r>
            <a:endParaRPr b="0" lang="en-US" sz="2000" spc="-1" strike="noStrike">
              <a:latin typeface="Arial"/>
            </a:endParaRPr>
          </a:p>
          <a:p>
            <a:pPr marL="216000" indent="-214200">
              <a:lnSpc>
                <a:spcPct val="100000"/>
              </a:lnSpc>
              <a:tabLst>
                <a:tab algn="l" pos="0"/>
              </a:tabLst>
            </a:pPr>
            <a:r>
              <a:rPr b="0" lang="en-US" sz="2000" spc="-1" strike="noStrike">
                <a:latin typeface="Arial"/>
              </a:rPr>
              <a:t>http://www.danieldsjoberg.com/gtsummary/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206"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D7C2A51-0E39-495D-968B-A7BC837C4B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PlaceHolder 1"/>
          <p:cNvSpPr>
            <a:spLocks noGrp="1"/>
          </p:cNvSpPr>
          <p:nvPr>
            <p:ph type="sldImg"/>
          </p:nvPr>
        </p:nvSpPr>
        <p:spPr>
          <a:xfrm>
            <a:off x="756000" y="1336320"/>
            <a:ext cx="6045480" cy="3606120"/>
          </a:xfrm>
          <a:prstGeom prst="rect">
            <a:avLst/>
          </a:prstGeom>
        </p:spPr>
      </p:sp>
      <p:sp>
        <p:nvSpPr>
          <p:cNvPr id="1208" name="PlaceHolder 2"/>
          <p:cNvSpPr>
            <a:spLocks noGrp="1"/>
          </p:cNvSpPr>
          <p:nvPr>
            <p:ph type="body"/>
          </p:nvPr>
        </p:nvSpPr>
        <p:spPr>
          <a:xfrm>
            <a:off x="756000" y="5145480"/>
            <a:ext cx="6045480" cy="4207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10 Jupyter Notebook Extensions Making My Lyfe Easier | by Max Tingle | Medium</a:t>
            </a:r>
            <a:endParaRPr b="0" lang="en-US" sz="2000" spc="-1" strike="noStrike">
              <a:latin typeface="Arial"/>
            </a:endParaRPr>
          </a:p>
          <a:p>
            <a:pPr marL="216000" indent="-214200">
              <a:lnSpc>
                <a:spcPct val="100000"/>
              </a:lnSpc>
              <a:tabLst>
                <a:tab algn="l" pos="0"/>
              </a:tabLst>
            </a:pPr>
            <a:r>
              <a:rPr b="0" lang="en-US" sz="2000" spc="-1" strike="noStrike">
                <a:latin typeface="Arial"/>
              </a:rPr>
              <a:t>https://medium.com/@maxtingle/10-jupyter-notebook-extensions-making-my-lyfe-easier-f40139a334ce</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If you want to view the full traceback, you can click the triangle/drop-down arrow at the end of the summary to unhide the traceback.</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Ever find yourself adding a bunch of cells in your notebook to test code as you debug? And do those cells just get in the way later?</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Once enabled, </a:t>
            </a:r>
            <a:r>
              <a:rPr b="0" lang="en-US" sz="1200" spc="-1" strike="noStrike" u="sng">
                <a:solidFill>
                  <a:srgbClr val="000000"/>
                </a:solidFill>
                <a:uFillTx/>
                <a:latin typeface="+mn-lt"/>
                <a:ea typeface="+mn-ea"/>
                <a:hlinkClick r:id="rId1"/>
              </a:rPr>
              <a:t>Scratchpad</a:t>
            </a:r>
            <a:r>
              <a:rPr b="0" lang="en-US" sz="1200" spc="-1" strike="noStrike">
                <a:solidFill>
                  <a:srgbClr val="000000"/>
                </a:solidFill>
                <a:latin typeface="+mn-lt"/>
                <a:ea typeface="+mn-ea"/>
              </a:rPr>
              <a:t> is a cell that acts like a scratch notebook where you can execute code against the kernel without having to modify your notebook. Scratchpad cells are executed using “Shift+Enter” like a regular cell, and you can use the icon in the bottom-right of the screen or the keyboard shortcut “Ctrl+B” to toggle Scratchpad.</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And this is where extensions really start doing the work for you. The </a:t>
            </a:r>
            <a:r>
              <a:rPr b="0" i="1" lang="en-US" sz="1200" spc="-1" strike="noStrike" u="sng">
                <a:solidFill>
                  <a:srgbClr val="000000"/>
                </a:solidFill>
                <a:uFillTx/>
                <a:latin typeface="+mn-lt"/>
                <a:ea typeface="+mn-ea"/>
                <a:hlinkClick r:id="rId2"/>
              </a:rPr>
              <a:t>Snippets Menu</a:t>
            </a:r>
            <a:r>
              <a:rPr b="0" lang="en-US" sz="1200" spc="-1" strike="noStrike">
                <a:solidFill>
                  <a:srgbClr val="000000"/>
                </a:solidFill>
                <a:latin typeface="+mn-lt"/>
                <a:ea typeface="+mn-ea"/>
              </a:rPr>
              <a:t> extension adds a menu item to your Jupyter Notebook where you can search for snippets, boilerplate, and examples of code to insert into your notebook.</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The first time you open a notebook with initialization cells enabled, a warning will display saying the notebook is untrusted. You can choose to trust the notebook, after which the notebook will re-open in trusted mode and run your initialization cells.</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Turn on the cell toolbar within your notebook menu using “View &gt; Cell Toolbar &gt; Initialization Cell.”</a:t>
            </a:r>
            <a:endParaRPr b="0" lang="en-US" sz="1200" spc="-1" strike="noStrike">
              <a:latin typeface="Arial"/>
            </a:endParaRPr>
          </a:p>
        </p:txBody>
      </p:sp>
      <p:sp>
        <p:nvSpPr>
          <p:cNvPr id="1209" name="CustomShape 3"/>
          <p:cNvSpPr/>
          <p:nvPr/>
        </p:nvSpPr>
        <p:spPr>
          <a:xfrm>
            <a:off x="4282200" y="10155600"/>
            <a:ext cx="3273480" cy="5338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E8B25DB-7DF6-469D-B338-C0A88CE1179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PlaceHolder 1"/>
          <p:cNvSpPr>
            <a:spLocks noGrp="1"/>
          </p:cNvSpPr>
          <p:nvPr>
            <p:ph type="sldImg"/>
          </p:nvPr>
        </p:nvSpPr>
        <p:spPr>
          <a:xfrm>
            <a:off x="756000" y="1336320"/>
            <a:ext cx="6045120" cy="3605760"/>
          </a:xfrm>
          <a:prstGeom prst="rect">
            <a:avLst/>
          </a:prstGeom>
        </p:spPr>
      </p:sp>
      <p:sp>
        <p:nvSpPr>
          <p:cNvPr id="1211"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My objective is to argue that only a small subset of the library is sufficient to complete nearly all of the data analysis tasks that one will encounter.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Minimally Sufficient Pandas. In this article, I will offer an… | by Ted Petrou | Dunder Data | Medium</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https://medium.com/dunder-data/minimally-sufficient-pandas-a8e67f2a2428</a:t>
            </a:r>
            <a:endParaRPr b="0" lang="en-US" sz="2000" spc="-1" strike="noStrike">
              <a:latin typeface="Arial"/>
            </a:endParaRPr>
          </a:p>
        </p:txBody>
      </p:sp>
      <p:sp>
        <p:nvSpPr>
          <p:cNvPr id="1212"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4EA28D1-99B8-4854-A3C0-29278BCF446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PlaceHolder 1"/>
          <p:cNvSpPr>
            <a:spLocks noGrp="1"/>
          </p:cNvSpPr>
          <p:nvPr>
            <p:ph type="sldImg"/>
          </p:nvPr>
        </p:nvSpPr>
        <p:spPr>
          <a:xfrm>
            <a:off x="756000" y="1336320"/>
            <a:ext cx="6045120" cy="3605760"/>
          </a:xfrm>
          <a:prstGeom prst="rect">
            <a:avLst/>
          </a:prstGeom>
        </p:spPr>
      </p:sp>
      <p:sp>
        <p:nvSpPr>
          <p:cNvPr id="1214"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Know why limiting Pandas to a small subset will keep your focus on the actual data analysis and not on the syntax</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Have specific guidelines for taking a single approach to completing a variety of common data analysis tasks with Pandas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215"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5973F1-35A4-4159-8897-E2A5486D5A1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PlaceHolder 1"/>
          <p:cNvSpPr>
            <a:spLocks noGrp="1"/>
          </p:cNvSpPr>
          <p:nvPr>
            <p:ph type="sldImg"/>
          </p:nvPr>
        </p:nvSpPr>
        <p:spPr>
          <a:xfrm>
            <a:off x="756000" y="1336320"/>
            <a:ext cx="6045120" cy="3605760"/>
          </a:xfrm>
          <a:prstGeom prst="rect">
            <a:avLst/>
          </a:prstGeom>
        </p:spPr>
      </p:sp>
      <p:sp>
        <p:nvSpPr>
          <p:cNvPr id="1217"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It is a small subset of the library that is sufficient to accomplish nearly everything that it has to offer.</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It allows you to focus on doing data analysis and not the syntax</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Your code will be simple, explicit, straightforward, and boring</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You will choose one obvious way to accomplish a task</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You will use this obvious way every single time</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You won’t have to retain as many commands in working memory</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Your code will be easier to understand by others and by you</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218"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2D17BF9-B983-4859-9342-AF8F5B07C30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PlaceHolder 1"/>
          <p:cNvSpPr>
            <a:spLocks noGrp="1"/>
          </p:cNvSpPr>
          <p:nvPr>
            <p:ph type="sldImg"/>
          </p:nvPr>
        </p:nvSpPr>
        <p:spPr>
          <a:xfrm>
            <a:off x="756000" y="1336320"/>
            <a:ext cx="6045120" cy="3605760"/>
          </a:xfrm>
          <a:prstGeom prst="rect">
            <a:avLst/>
          </a:prstGeom>
        </p:spPr>
      </p:sp>
      <p:sp>
        <p:nvSpPr>
          <p:cNvPr id="1220"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Better collaboration </a:t>
            </a:r>
            <a:endParaRPr b="0" lang="en-US" sz="2000" spc="-1" strike="noStrike">
              <a:latin typeface="Arial"/>
            </a:endParaRPr>
          </a:p>
          <a:p>
            <a:pPr marL="216000" indent="-213840">
              <a:lnSpc>
                <a:spcPct val="100000"/>
              </a:lnSpc>
              <a:tabLst>
                <a:tab algn="l" pos="0"/>
              </a:tabLst>
            </a:pPr>
            <a:r>
              <a:rPr b="0" lang="en-US" sz="2000" spc="-1" strike="noStrike">
                <a:latin typeface="Arial"/>
              </a:rPr>
              <a:t>Lesser memorization </a:t>
            </a:r>
            <a:endParaRPr b="0" lang="en-US" sz="2000" spc="-1" strike="noStrike">
              <a:latin typeface="Arial"/>
            </a:endParaRPr>
          </a:p>
        </p:txBody>
      </p:sp>
      <p:sp>
        <p:nvSpPr>
          <p:cNvPr id="1221"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BA67D93-0EA6-4617-90C7-8E3AD410A61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PlaceHolder 1"/>
          <p:cNvSpPr>
            <a:spLocks noGrp="1"/>
          </p:cNvSpPr>
          <p:nvPr>
            <p:ph type="sldImg"/>
          </p:nvPr>
        </p:nvSpPr>
        <p:spPr>
          <a:xfrm>
            <a:off x="756000" y="1336320"/>
            <a:ext cx="6045120" cy="3605760"/>
          </a:xfrm>
          <a:prstGeom prst="rect">
            <a:avLst/>
          </a:prstGeom>
        </p:spPr>
      </p:sp>
      <p:sp>
        <p:nvSpPr>
          <p:cNvPr id="1223"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Knowing many obscure Pandas tricks might impress your friends, but it doesn’t usually lead to good code</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It can lead to long lines of code that are difficult to understand and may be harder to debug.</a:t>
            </a:r>
            <a:r>
              <a:rPr b="0" lang="en-US" sz="1200" spc="-1" strike="noStrike">
                <a:solidFill>
                  <a:srgbClr val="000000"/>
                </a:solidFill>
                <a:latin typeface="+mn-lt"/>
                <a:ea typeface="+mn-ea"/>
              </a:rPr>
              <a:t>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ar-EG" sz="1200" spc="-1" strike="noStrike">
                <a:solidFill>
                  <a:srgbClr val="000000"/>
                </a:solidFill>
                <a:latin typeface="+mn-lt"/>
                <a:cs typeface="+mn-cs"/>
              </a:rPr>
              <a:t>شوف ده وشوف ده</a:t>
            </a:r>
            <a:r>
              <a:rPr b="0" lang="en-US" sz="1200" spc="-1" strike="noStrike">
                <a:solidFill>
                  <a:srgbClr val="000000"/>
                </a:solidFill>
                <a:latin typeface="+mn-lt"/>
                <a:ea typeface="+mn-ea"/>
              </a:rPr>
              <a:t> </a:t>
            </a:r>
            <a:endParaRPr b="0" lang="en-US" sz="1200" spc="-1" strike="noStrike">
              <a:latin typeface="Arial"/>
            </a:endParaRPr>
          </a:p>
        </p:txBody>
      </p:sp>
      <p:sp>
        <p:nvSpPr>
          <p:cNvPr id="1224"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4EF8673-6D42-4A6B-A0F5-B8286E80468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PlaceHolder 1"/>
          <p:cNvSpPr>
            <a:spLocks noGrp="1"/>
          </p:cNvSpPr>
          <p:nvPr>
            <p:ph type="sldImg"/>
          </p:nvPr>
        </p:nvSpPr>
        <p:spPr>
          <a:xfrm>
            <a:off x="756000" y="1336320"/>
            <a:ext cx="6045120" cy="3605760"/>
          </a:xfrm>
          <a:prstGeom prst="rect">
            <a:avLst/>
          </a:prstGeom>
        </p:spPr>
      </p:sp>
      <p:sp>
        <p:nvSpPr>
          <p:cNvPr id="1226"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concrete examples were all derived by the following principle:</a:t>
            </a:r>
            <a:endParaRPr b="0" lang="en-US" sz="1200" spc="-1" strike="noStrike">
              <a:latin typeface="Arial"/>
            </a:endParaRPr>
          </a:p>
          <a:p>
            <a:pPr marL="216000" indent="-213840">
              <a:lnSpc>
                <a:spcPct val="100000"/>
              </a:lnSpc>
              <a:tabLst>
                <a:tab algn="l" pos="0"/>
              </a:tabLst>
            </a:pPr>
            <a:r>
              <a:rPr b="0" i="1" lang="en-US" sz="1200" spc="-1" strike="noStrike">
                <a:solidFill>
                  <a:srgbClr val="000000"/>
                </a:solidFill>
                <a:latin typeface="+mn-lt"/>
                <a:ea typeface="+mn-ea"/>
              </a:rPr>
              <a:t>If a method does not provide any additional functionality over another method (i.e. its functionality is a subset of another) then it shouldn’t be used. Methods should only be considered if they have some additional, unique functionality.</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Will koehrson</a:t>
            </a:r>
            <a:endParaRPr b="0" lang="en-US" sz="2000" spc="-1" strike="noStrike">
              <a:latin typeface="Arial"/>
            </a:endParaRPr>
          </a:p>
        </p:txBody>
      </p:sp>
      <p:sp>
        <p:nvSpPr>
          <p:cNvPr id="1227"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FF9976E-62FA-4A04-8D69-065191811A3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PlaceHolder 1"/>
          <p:cNvSpPr>
            <a:spLocks noGrp="1"/>
          </p:cNvSpPr>
          <p:nvPr>
            <p:ph type="sldImg"/>
          </p:nvPr>
        </p:nvSpPr>
        <p:spPr>
          <a:xfrm>
            <a:off x="756000" y="1336320"/>
            <a:ext cx="6045120" cy="3605760"/>
          </a:xfrm>
          <a:prstGeom prst="rect">
            <a:avLst/>
          </a:prstGeom>
        </p:spPr>
      </p:sp>
      <p:sp>
        <p:nvSpPr>
          <p:cNvPr id="1229"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How to select state, color favorite food and count?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Notice that when selecting count,  it states at the top  ‘bound method DataFrame.count of’. Python is telling us that this is a method of some DataFrame object.</a:t>
            </a: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Also I can’t select fav food by dot notation</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Will cover isA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230"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C83A393-A47F-4B79-B374-2582C3B842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PlaceHolder 1"/>
          <p:cNvSpPr>
            <a:spLocks noGrp="1"/>
          </p:cNvSpPr>
          <p:nvPr>
            <p:ph type="sldImg"/>
          </p:nvPr>
        </p:nvSpPr>
        <p:spPr>
          <a:xfrm>
            <a:off x="756000" y="1336320"/>
            <a:ext cx="6045120" cy="3605760"/>
          </a:xfrm>
          <a:prstGeom prst="rect">
            <a:avLst/>
          </a:prstGeom>
        </p:spPr>
      </p:sp>
      <p:sp>
        <p:nvSpPr>
          <p:cNvPr id="1232"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Failure </a:t>
            </a:r>
            <a:endParaRPr b="0" lang="en-US" sz="2000" spc="-1" strike="noStrike">
              <a:latin typeface="Arial"/>
            </a:endParaRPr>
          </a:p>
        </p:txBody>
      </p:sp>
      <p:sp>
        <p:nvSpPr>
          <p:cNvPr id="1233"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6E3A4EF-C5A0-4B63-9831-9F1E6AECC3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type="sldImg"/>
          </p:nvPr>
        </p:nvSpPr>
        <p:spPr>
          <a:xfrm>
            <a:off x="756000" y="1336320"/>
            <a:ext cx="6045120" cy="3605760"/>
          </a:xfrm>
          <a:prstGeom prst="rect">
            <a:avLst/>
          </a:prstGeom>
        </p:spPr>
      </p:sp>
      <p:sp>
        <p:nvSpPr>
          <p:cNvPr id="1235"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Which AI Code Autocomplete Should You Choose? | The Startup</a:t>
            </a:r>
            <a:endParaRPr b="0" lang="en-US" sz="2000" spc="-1" strike="noStrike">
              <a:latin typeface="Arial"/>
            </a:endParaRPr>
          </a:p>
          <a:p>
            <a:pPr marL="216000" indent="-213840">
              <a:lnSpc>
                <a:spcPct val="100000"/>
              </a:lnSpc>
              <a:tabLst>
                <a:tab algn="l" pos="0"/>
              </a:tabLst>
            </a:pPr>
            <a:r>
              <a:rPr b="0" lang="en-US" sz="2000" spc="-1" strike="noStrike">
                <a:latin typeface="Arial"/>
              </a:rPr>
              <a:t>https://medium.com/swlh/kite-vs-tabnine-which-ai-code-autocomplete-should-you-choose-eb6eba85c3a6#:~:text=TabNine%20was%20released%20in%202019,Atom%2C%20Sublime%20Text%2C%20etc.</a:t>
            </a:r>
            <a:endParaRPr b="0" lang="en-US" sz="2000" spc="-1" strike="noStrike">
              <a:latin typeface="Arial"/>
            </a:endParaRPr>
          </a:p>
        </p:txBody>
      </p:sp>
      <p:sp>
        <p:nvSpPr>
          <p:cNvPr id="1236"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1F48D7E-621D-4778-AD27-F447B2917E2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sldImg"/>
          </p:nvPr>
        </p:nvSpPr>
        <p:spPr>
          <a:xfrm>
            <a:off x="756000" y="1336320"/>
            <a:ext cx="6045120" cy="3605760"/>
          </a:xfrm>
          <a:prstGeom prst="rect">
            <a:avLst/>
          </a:prstGeom>
        </p:spPr>
      </p:sp>
      <p:sp>
        <p:nvSpPr>
          <p:cNvPr id="1238"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239"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7788AAC-76BB-4BC8-8E27-4779AD5C639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0" name="PlaceHolder 1"/>
          <p:cNvSpPr>
            <a:spLocks noGrp="1"/>
          </p:cNvSpPr>
          <p:nvPr>
            <p:ph type="sldImg"/>
          </p:nvPr>
        </p:nvSpPr>
        <p:spPr>
          <a:xfrm>
            <a:off x="756000" y="1336320"/>
            <a:ext cx="6045120" cy="3605760"/>
          </a:xfrm>
          <a:prstGeom prst="rect">
            <a:avLst/>
          </a:prstGeom>
        </p:spPr>
      </p:sp>
      <p:sp>
        <p:nvSpPr>
          <p:cNvPr id="1241"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ix</a:t>
            </a:r>
            <a:r>
              <a:rPr b="0" lang="en-US" sz="1200" spc="-1" strike="noStrike">
                <a:solidFill>
                  <a:srgbClr val="000000"/>
                </a:solidFill>
                <a:latin typeface="+mn-lt"/>
                <a:ea typeface="+mn-ea"/>
              </a:rPr>
              <a:t> indexer was created in the early days of Pandas to select rows and columns by both label and integer location.</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This turned out to be quite ambiguous as Pandas row and column names can be both integers and strings.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242"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C91967-A73A-4F3F-BF0A-A2AFA475509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type="sldImg"/>
          </p:nvPr>
        </p:nvSpPr>
        <p:spPr>
          <a:xfrm>
            <a:off x="756000" y="1336320"/>
            <a:ext cx="6045120" cy="3605760"/>
          </a:xfrm>
          <a:prstGeom prst="rect">
            <a:avLst/>
          </a:prstGeom>
        </p:spPr>
      </p:sp>
      <p:sp>
        <p:nvSpPr>
          <p:cNvPr id="1244"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Deprecated : </a:t>
            </a:r>
            <a:r>
              <a:rPr b="0" lang="ar-EG" sz="2000" spc="-1" strike="noStrike">
                <a:latin typeface="Arial"/>
              </a:rPr>
              <a:t>مهملة</a:t>
            </a:r>
            <a:r>
              <a:rPr b="0" lang="en-US" sz="2000" spc="-1" strike="noStrike">
                <a:latin typeface="Arial"/>
              </a:rPr>
              <a:t>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Move to jupyter </a:t>
            </a:r>
            <a:endParaRPr b="0" lang="en-US" sz="2000" spc="-1" strike="noStrike">
              <a:latin typeface="Arial"/>
            </a:endParaRPr>
          </a:p>
        </p:txBody>
      </p:sp>
      <p:sp>
        <p:nvSpPr>
          <p:cNvPr id="1245"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73DC482-47F7-485C-A347-6617AD68BEE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PlaceHolder 1"/>
          <p:cNvSpPr>
            <a:spLocks noGrp="1"/>
          </p:cNvSpPr>
          <p:nvPr>
            <p:ph type="sldImg"/>
          </p:nvPr>
        </p:nvSpPr>
        <p:spPr>
          <a:xfrm>
            <a:off x="756000" y="1336320"/>
            <a:ext cx="6045120" cy="3605760"/>
          </a:xfrm>
          <a:prstGeom prst="rect">
            <a:avLst/>
          </a:prstGeom>
        </p:spPr>
      </p:sp>
      <p:sp>
        <p:nvSpPr>
          <p:cNvPr id="1247"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select a single cell of a DataFrame</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These provide a slight performance advantage over their analogous </a:t>
            </a:r>
            <a:r>
              <a:rPr b="0" lang="en-US" sz="2000" spc="-1" strike="noStrike">
                <a:solidFill>
                  <a:srgbClr val="000000"/>
                </a:solidFill>
                <a:latin typeface="+mn-lt"/>
                <a:ea typeface="+mn-ea"/>
              </a:rPr>
              <a:t>loc</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iloc</a:t>
            </a:r>
            <a:r>
              <a:rPr b="0" lang="en-US" sz="1200" spc="-1" strike="noStrike">
                <a:solidFill>
                  <a:srgbClr val="000000"/>
                </a:solidFill>
                <a:latin typeface="+mn-lt"/>
                <a:ea typeface="+mn-ea"/>
              </a:rPr>
              <a:t>indexers. But, they introduce the additional burden of having to remember what they do. </a:t>
            </a:r>
            <a:r>
              <a:rPr b="0" lang="en-US" sz="2000" spc="-1" strike="noStrike">
                <a:solidFill>
                  <a:srgbClr val="000000"/>
                </a:solidFill>
                <a:latin typeface="+mn-lt"/>
                <a:ea typeface="+mn-ea"/>
              </a:rPr>
              <a:t>Also, for most data analyses, the increase in performance isn’t useful unless it’s being done at scale.</a:t>
            </a:r>
            <a:r>
              <a:rPr b="0" lang="en-US" sz="1200" spc="-1" strike="noStrike">
                <a:solidFill>
                  <a:srgbClr val="000000"/>
                </a:solidFill>
                <a:latin typeface="+mn-lt"/>
                <a:ea typeface="+mn-ea"/>
              </a:rPr>
              <a:t> </a:t>
            </a:r>
            <a:r>
              <a:rPr b="0" lang="en-US" sz="2000" spc="-1" strike="noStrike">
                <a:solidFill>
                  <a:srgbClr val="000000"/>
                </a:solidFill>
                <a:latin typeface="+mn-lt"/>
                <a:ea typeface="+mn-ea"/>
              </a:rPr>
              <a:t>And if performance truly is an issue, then taking your data out of a DataFrame and into a NumPy array will give you a large performance gain.</a:t>
            </a:r>
            <a:endParaRPr b="0" lang="en-US" sz="2000" spc="-1" strike="noStrike">
              <a:latin typeface="Arial"/>
            </a:endParaRPr>
          </a:p>
        </p:txBody>
      </p:sp>
      <p:sp>
        <p:nvSpPr>
          <p:cNvPr id="1248"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E06AD27-AB18-47E9-AB91-40B4BBB0266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type="sldImg"/>
          </p:nvPr>
        </p:nvSpPr>
        <p:spPr>
          <a:xfrm>
            <a:off x="756000" y="1336320"/>
            <a:ext cx="6045120" cy="3605760"/>
          </a:xfrm>
          <a:prstGeom prst="rect">
            <a:avLst/>
          </a:prstGeom>
        </p:spPr>
      </p:sp>
      <p:sp>
        <p:nvSpPr>
          <p:cNvPr id="1250"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documentation uses the term </a:t>
            </a:r>
            <a:r>
              <a:rPr b="1" lang="en-US" sz="1200" spc="-1" strike="noStrike">
                <a:solidFill>
                  <a:srgbClr val="000000"/>
                </a:solidFill>
                <a:latin typeface="+mn-lt"/>
                <a:ea typeface="+mn-ea"/>
              </a:rPr>
              <a:t>position</a:t>
            </a:r>
            <a:r>
              <a:rPr b="0" lang="en-US" sz="1200" spc="-1" strike="noStrike">
                <a:solidFill>
                  <a:srgbClr val="000000"/>
                </a:solidFill>
                <a:latin typeface="+mn-lt"/>
                <a:ea typeface="+mn-ea"/>
              </a:rPr>
              <a:t> for referring to </a:t>
            </a:r>
            <a:r>
              <a:rPr b="1" lang="en-US" sz="1200" spc="-1" strike="noStrike">
                <a:solidFill>
                  <a:srgbClr val="000000"/>
                </a:solidFill>
                <a:latin typeface="+mn-lt"/>
                <a:ea typeface="+mn-ea"/>
              </a:rPr>
              <a:t>integer location</a:t>
            </a:r>
            <a:r>
              <a:rPr b="0" lang="en-US" sz="1200" spc="-1" strike="noStrike">
                <a:solidFill>
                  <a:srgbClr val="000000"/>
                </a:solidFill>
                <a:latin typeface="+mn-lt"/>
                <a:ea typeface="+mn-ea"/>
              </a:rPr>
              <a:t>. I do not like this terminology as I feel it is confusing. Integer location is more descriptive and is exactly what </a:t>
            </a:r>
            <a:r>
              <a:rPr b="0" lang="en-US" sz="2000" spc="-1" strike="noStrike">
                <a:solidFill>
                  <a:srgbClr val="000000"/>
                </a:solidFill>
                <a:latin typeface="+mn-lt"/>
                <a:ea typeface="+mn-ea"/>
              </a:rPr>
              <a:t>.iloc</a:t>
            </a:r>
            <a:r>
              <a:rPr b="0" lang="en-US" sz="1200" spc="-1" strike="noStrike">
                <a:solidFill>
                  <a:srgbClr val="000000"/>
                </a:solidFill>
                <a:latin typeface="+mn-lt"/>
                <a:ea typeface="+mn-ea"/>
              </a:rPr>
              <a:t> stands for.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u="sng">
                <a:solidFill>
                  <a:srgbClr val="000000"/>
                </a:solidFill>
                <a:uFillTx/>
                <a:latin typeface="+mn-lt"/>
                <a:ea typeface="+mn-ea"/>
                <a:hlinkClick r:id="rId1"/>
              </a:rPr>
              <a:t>python - pandas </a:t>
            </a:r>
            <a:r>
              <a:rPr b="0" lang="en-US" sz="1200" spc="-1" strike="noStrike" u="sng">
                <a:solidFill>
                  <a:srgbClr val="000000"/>
                </a:solidFill>
                <a:uFillTx/>
                <a:latin typeface="+mn-lt"/>
                <a:ea typeface="+mn-ea"/>
                <a:hlinkClick r:id="rId2"/>
              </a:rPr>
              <a:t>loc</a:t>
            </a:r>
            <a:r>
              <a:rPr b="0" lang="en-US" sz="1200" spc="-1" strike="noStrike" u="sng">
                <a:solidFill>
                  <a:srgbClr val="000000"/>
                </a:solidFill>
                <a:uFillTx/>
                <a:latin typeface="+mn-lt"/>
                <a:ea typeface="+mn-ea"/>
                <a:hlinkClick r:id="rId3"/>
              </a:rPr>
              <a:t> vs. </a:t>
            </a:r>
            <a:r>
              <a:rPr b="0" lang="en-US" sz="1200" spc="-1" strike="noStrike" u="sng">
                <a:solidFill>
                  <a:srgbClr val="000000"/>
                </a:solidFill>
                <a:uFillTx/>
                <a:latin typeface="+mn-lt"/>
                <a:ea typeface="+mn-ea"/>
                <a:hlinkClick r:id="rId4"/>
              </a:rPr>
              <a:t>iloc</a:t>
            </a:r>
            <a:r>
              <a:rPr b="0" lang="en-US" sz="1200" spc="-1" strike="noStrike" u="sng">
                <a:solidFill>
                  <a:srgbClr val="000000"/>
                </a:solidFill>
                <a:uFillTx/>
                <a:latin typeface="+mn-lt"/>
                <a:ea typeface="+mn-ea"/>
                <a:hlinkClick r:id="rId5"/>
              </a:rPr>
              <a:t> vs. at vs. </a:t>
            </a:r>
            <a:r>
              <a:rPr b="0" lang="en-US" sz="1200" spc="-1" strike="noStrike" u="sng">
                <a:solidFill>
                  <a:srgbClr val="000000"/>
                </a:solidFill>
                <a:uFillTx/>
                <a:latin typeface="+mn-lt"/>
                <a:ea typeface="+mn-ea"/>
                <a:hlinkClick r:id="rId6"/>
              </a:rPr>
              <a:t>iat</a:t>
            </a:r>
            <a:r>
              <a:rPr b="0" lang="en-US" sz="1200" spc="-1" strike="noStrike" u="sng">
                <a:solidFill>
                  <a:srgbClr val="000000"/>
                </a:solidFill>
                <a:uFillTx/>
                <a:latin typeface="+mn-lt"/>
                <a:ea typeface="+mn-ea"/>
                <a:hlinkClick r:id="rId7"/>
              </a:rPr>
              <a:t>? - Stack Overflow</a:t>
            </a:r>
            <a:endParaRPr b="0" lang="en-US" sz="1200" spc="-1" strike="noStrike">
              <a:latin typeface="Arial"/>
            </a:endParaRPr>
          </a:p>
          <a:p>
            <a:pPr marL="216000" indent="-213840">
              <a:lnSpc>
                <a:spcPct val="100000"/>
              </a:lnSpc>
              <a:tabLst>
                <a:tab algn="l" pos="0"/>
              </a:tabLst>
            </a:pPr>
            <a:r>
              <a:rPr b="0" lang="en-US" sz="1200" spc="-1" strike="noStrike" u="sng">
                <a:solidFill>
                  <a:srgbClr val="000000"/>
                </a:solidFill>
                <a:uFillTx/>
                <a:latin typeface="+mn-lt"/>
                <a:ea typeface="+mn-ea"/>
                <a:hlinkClick r:id="rId8"/>
              </a:rPr>
              <a:t>https://stackoverflow.com/questions/28757389/pandas-loc-vs-iloc-vs-at-vs-iat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u="sng">
                <a:solidFill>
                  <a:srgbClr val="000000"/>
                </a:solidFill>
                <a:uFillTx/>
                <a:latin typeface="+mn-lt"/>
                <a:ea typeface="+mn-ea"/>
                <a:hlinkClick r:id="rId9"/>
              </a:rPr>
              <a:t>A perfect </a:t>
            </a:r>
            <a:r>
              <a:rPr b="0" lang="en-US" sz="1200" spc="-1" strike="noStrike" u="sng">
                <a:solidFill>
                  <a:srgbClr val="000000"/>
                </a:solidFill>
                <a:uFillTx/>
                <a:latin typeface="+mn-lt"/>
                <a:ea typeface="+mn-ea"/>
                <a:hlinkClick r:id="rId10"/>
              </a:rPr>
              <a:t>ans</a:t>
            </a:r>
            <a:r>
              <a:rPr b="0" lang="en-US" sz="1200" spc="-1" strike="noStrike" u="sng">
                <a:solidFill>
                  <a:srgbClr val="000000"/>
                </a:solidFill>
                <a:uFillTx/>
                <a:latin typeface="+mn-lt"/>
                <a:ea typeface="+mn-ea"/>
                <a:hlinkClick r:id="rId11"/>
              </a:rPr>
              <a:t> by Ankit Agrawal</a:t>
            </a:r>
            <a:r>
              <a:rPr b="0" lang="en-US" sz="1200" spc="-1" strike="noStrike">
                <a:solidFill>
                  <a:srgbClr val="000000"/>
                </a:solidFill>
                <a:latin typeface="+mn-lt"/>
                <a:ea typeface="+mn-ea"/>
              </a:rPr>
              <a:t> </a:t>
            </a:r>
            <a:endParaRPr b="0" lang="en-US" sz="1200" spc="-1" strike="noStrike">
              <a:latin typeface="Arial"/>
            </a:endParaRPr>
          </a:p>
        </p:txBody>
      </p:sp>
      <p:sp>
        <p:nvSpPr>
          <p:cNvPr id="1251"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35BC4CC-655C-46D7-9160-6B3171E7D39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sldImg"/>
          </p:nvPr>
        </p:nvSpPr>
        <p:spPr>
          <a:xfrm>
            <a:off x="756000" y="1336320"/>
            <a:ext cx="6045120" cy="3605760"/>
          </a:xfrm>
          <a:prstGeom prst="rect">
            <a:avLst/>
          </a:prstGeom>
        </p:spPr>
      </p:sp>
      <p:sp>
        <p:nvSpPr>
          <p:cNvPr id="1253"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isna</a:t>
            </a:r>
            <a:r>
              <a:rPr b="0" lang="en-US" sz="1200" spc="-1" strike="noStrike">
                <a:solidFill>
                  <a:srgbClr val="000000"/>
                </a:solidFill>
                <a:latin typeface="+mn-lt"/>
                <a:ea typeface="+mn-ea"/>
              </a:rPr>
              <a:t> method was added more recently because the characters </a:t>
            </a:r>
            <a:r>
              <a:rPr b="0" lang="en-US" sz="2000" spc="-1" strike="noStrike">
                <a:solidFill>
                  <a:srgbClr val="000000"/>
                </a:solidFill>
                <a:latin typeface="+mn-lt"/>
                <a:ea typeface="+mn-ea"/>
              </a:rPr>
              <a:t>na</a:t>
            </a:r>
            <a:r>
              <a:rPr b="0" lang="en-US" sz="1200" spc="-1" strike="noStrike">
                <a:solidFill>
                  <a:srgbClr val="000000"/>
                </a:solidFill>
                <a:latin typeface="+mn-lt"/>
                <a:ea typeface="+mn-ea"/>
              </a:rPr>
              <a:t> are found in other missing value methods such as </a:t>
            </a:r>
            <a:r>
              <a:rPr b="0" lang="en-US" sz="2000" spc="-1" strike="noStrike">
                <a:solidFill>
                  <a:srgbClr val="000000"/>
                </a:solidFill>
                <a:latin typeface="+mn-lt"/>
                <a:ea typeface="+mn-ea"/>
              </a:rPr>
              <a:t>dropna</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fillna</a:t>
            </a:r>
            <a:r>
              <a:rPr b="0" lang="en-US" sz="1200" spc="-1" strike="noStrike">
                <a:solidFill>
                  <a:srgbClr val="000000"/>
                </a:solidFill>
                <a:latin typeface="+mn-lt"/>
                <a:ea typeface="+mn-ea"/>
              </a:rPr>
              <a:t>. Confusingly, Pandas uses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a:t>
            </a:r>
            <a:r>
              <a:rPr b="0" lang="en-US" sz="2000" spc="-1" strike="noStrike">
                <a:solidFill>
                  <a:srgbClr val="000000"/>
                </a:solidFill>
                <a:latin typeface="+mn-lt"/>
                <a:ea typeface="+mn-ea"/>
              </a:rPr>
              <a:t>None</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NaT</a:t>
            </a:r>
            <a:r>
              <a:rPr b="0" lang="en-US" sz="1200" spc="-1" strike="noStrike">
                <a:solidFill>
                  <a:srgbClr val="000000"/>
                </a:solidFill>
                <a:latin typeface="+mn-lt"/>
                <a:ea typeface="+mn-ea"/>
              </a:rPr>
              <a:t> as missing value representations and not </a:t>
            </a:r>
            <a:r>
              <a:rPr b="0" lang="en-US" sz="2000" spc="-1" strike="noStrike">
                <a:solidFill>
                  <a:srgbClr val="000000"/>
                </a:solidFill>
                <a:latin typeface="+mn-lt"/>
                <a:ea typeface="+mn-ea"/>
              </a:rPr>
              <a:t>NA</a:t>
            </a:r>
            <a:r>
              <a:rPr b="0" lang="en-US" sz="1200" spc="-1" strike="noStrike">
                <a:solidFill>
                  <a:srgbClr val="000000"/>
                </a:solidFill>
                <a:latin typeface="+mn-lt"/>
                <a:ea typeface="+mn-ea"/>
              </a:rPr>
              <a:t>.</a:t>
            </a:r>
            <a:endParaRPr b="0" lang="en-US" sz="1200" spc="-1" strike="noStrike">
              <a:latin typeface="Arial"/>
            </a:endParaRPr>
          </a:p>
        </p:txBody>
      </p:sp>
      <p:sp>
        <p:nvSpPr>
          <p:cNvPr id="1254"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1B252CD-446E-43FC-A98C-C7B41BB685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sldImg"/>
          </p:nvPr>
        </p:nvSpPr>
        <p:spPr>
          <a:xfrm>
            <a:off x="756000" y="1336320"/>
            <a:ext cx="6045120" cy="3605760"/>
          </a:xfrm>
          <a:prstGeom prst="rect">
            <a:avLst/>
          </a:prstGeom>
        </p:spPr>
      </p:sp>
      <p:sp>
        <p:nvSpPr>
          <p:cNvPr id="1256"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isna</a:t>
            </a:r>
            <a:r>
              <a:rPr b="0" lang="en-US" sz="1200" spc="-1" strike="noStrike">
                <a:solidFill>
                  <a:srgbClr val="000000"/>
                </a:solidFill>
                <a:latin typeface="+mn-lt"/>
                <a:ea typeface="+mn-ea"/>
              </a:rPr>
              <a:t> method was added more recently because the characters </a:t>
            </a:r>
            <a:r>
              <a:rPr b="0" lang="en-US" sz="2000" spc="-1" strike="noStrike">
                <a:solidFill>
                  <a:srgbClr val="000000"/>
                </a:solidFill>
                <a:latin typeface="+mn-lt"/>
                <a:ea typeface="+mn-ea"/>
              </a:rPr>
              <a:t>na</a:t>
            </a:r>
            <a:r>
              <a:rPr b="0" lang="en-US" sz="1200" spc="-1" strike="noStrike">
                <a:solidFill>
                  <a:srgbClr val="000000"/>
                </a:solidFill>
                <a:latin typeface="+mn-lt"/>
                <a:ea typeface="+mn-ea"/>
              </a:rPr>
              <a:t> are found in other missing value methods such as </a:t>
            </a:r>
            <a:r>
              <a:rPr b="0" lang="en-US" sz="2000" spc="-1" strike="noStrike">
                <a:solidFill>
                  <a:srgbClr val="000000"/>
                </a:solidFill>
                <a:latin typeface="+mn-lt"/>
                <a:ea typeface="+mn-ea"/>
              </a:rPr>
              <a:t>dropna</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fillna</a:t>
            </a:r>
            <a:r>
              <a:rPr b="0" lang="en-US" sz="1200" spc="-1" strike="noStrike">
                <a:solidFill>
                  <a:srgbClr val="000000"/>
                </a:solidFill>
                <a:latin typeface="+mn-lt"/>
                <a:ea typeface="+mn-ea"/>
              </a:rPr>
              <a:t>. Confusingly, Pandas uses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a:t>
            </a:r>
            <a:r>
              <a:rPr b="0" lang="en-US" sz="2000" spc="-1" strike="noStrike">
                <a:solidFill>
                  <a:srgbClr val="000000"/>
                </a:solidFill>
                <a:latin typeface="+mn-lt"/>
                <a:ea typeface="+mn-ea"/>
              </a:rPr>
              <a:t>None</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NaT</a:t>
            </a:r>
            <a:r>
              <a:rPr b="0" lang="en-US" sz="1200" spc="-1" strike="noStrike">
                <a:solidFill>
                  <a:srgbClr val="000000"/>
                </a:solidFill>
                <a:latin typeface="+mn-lt"/>
                <a:ea typeface="+mn-ea"/>
              </a:rPr>
              <a:t> as missing value representations and not </a:t>
            </a:r>
            <a:r>
              <a:rPr b="0" lang="en-US" sz="2000" spc="-1" strike="noStrike">
                <a:solidFill>
                  <a:srgbClr val="000000"/>
                </a:solidFill>
                <a:latin typeface="+mn-lt"/>
                <a:ea typeface="+mn-ea"/>
              </a:rPr>
              <a:t>NA</a:t>
            </a:r>
            <a:r>
              <a:rPr b="0" lang="en-US" sz="1200" spc="-1" strike="noStrike">
                <a:solidFill>
                  <a:srgbClr val="000000"/>
                </a:solidFill>
                <a:latin typeface="+mn-lt"/>
                <a:ea typeface="+mn-ea"/>
              </a:rPr>
              <a:t>.</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There are aliases. Choose whichever u like </a:t>
            </a:r>
            <a:endParaRPr b="0" lang="en-US" sz="1200" spc="-1" strike="noStrike">
              <a:latin typeface="Arial"/>
            </a:endParaRPr>
          </a:p>
        </p:txBody>
      </p:sp>
      <p:sp>
        <p:nvSpPr>
          <p:cNvPr id="1257"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3CA0AE-1750-446C-ADCB-D3139D7C334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sldImg"/>
          </p:nvPr>
        </p:nvSpPr>
        <p:spPr>
          <a:xfrm>
            <a:off x="756000" y="1336320"/>
            <a:ext cx="6045120" cy="3605760"/>
          </a:xfrm>
          <a:prstGeom prst="rect">
            <a:avLst/>
          </a:prstGeom>
        </p:spPr>
      </p:sp>
      <p:sp>
        <p:nvSpPr>
          <p:cNvPr id="1259"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You can also avoid ever using </a:t>
            </a:r>
            <a:r>
              <a:rPr b="0" lang="en-US" sz="2000" spc="-1" strike="noStrike">
                <a:solidFill>
                  <a:srgbClr val="000000"/>
                </a:solidFill>
                <a:latin typeface="+mn-lt"/>
                <a:ea typeface="+mn-ea"/>
              </a:rPr>
              <a:t>notna</a:t>
            </a:r>
            <a:r>
              <a:rPr b="0" lang="en-US" sz="1200" spc="-1" strike="noStrike">
                <a:solidFill>
                  <a:srgbClr val="000000"/>
                </a:solidFill>
                <a:latin typeface="+mn-lt"/>
                <a:ea typeface="+mn-ea"/>
              </a:rPr>
              <a:t> since Pandas provides the inversion operator, </a:t>
            </a:r>
            <a:r>
              <a:rPr b="0" lang="en-US" sz="2000" spc="-1" strike="noStrike">
                <a:solidFill>
                  <a:srgbClr val="000000"/>
                </a:solidFill>
                <a:latin typeface="+mn-lt"/>
                <a:ea typeface="+mn-ea"/>
              </a:rPr>
              <a:t>~</a:t>
            </a:r>
            <a:r>
              <a:rPr b="0" lang="en-US" sz="1200" spc="-1" strike="noStrike">
                <a:solidFill>
                  <a:srgbClr val="000000"/>
                </a:solidFill>
                <a:latin typeface="+mn-lt"/>
                <a:ea typeface="+mn-ea"/>
              </a:rPr>
              <a:t> to invert boolean DataFrames.</a:t>
            </a:r>
            <a:endParaRPr b="0" lang="en-US" sz="1200" spc="-1" strike="noStrike">
              <a:latin typeface="Arial"/>
            </a:endParaRPr>
          </a:p>
        </p:txBody>
      </p:sp>
      <p:sp>
        <p:nvSpPr>
          <p:cNvPr id="1260"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CAD7E41-E3B7-4DD0-8337-91719F1AFA6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PlaceHolder 1"/>
          <p:cNvSpPr>
            <a:spLocks noGrp="1"/>
          </p:cNvSpPr>
          <p:nvPr>
            <p:ph type="sldImg"/>
          </p:nvPr>
        </p:nvSpPr>
        <p:spPr>
          <a:xfrm>
            <a:off x="756000" y="1336320"/>
            <a:ext cx="6045120" cy="3605760"/>
          </a:xfrm>
          <a:prstGeom prst="rect">
            <a:avLst/>
          </a:prstGeom>
        </p:spPr>
      </p:sp>
      <p:sp>
        <p:nvSpPr>
          <p:cNvPr id="1262"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263"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0B1C6A-F881-436B-920C-72FAF0B9C4B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sldImg"/>
          </p:nvPr>
        </p:nvSpPr>
        <p:spPr>
          <a:xfrm>
            <a:off x="756000" y="1336320"/>
            <a:ext cx="6045120" cy="3605760"/>
          </a:xfrm>
          <a:prstGeom prst="rect">
            <a:avLst/>
          </a:prstGeom>
        </p:spPr>
      </p:sp>
      <p:sp>
        <p:nvSpPr>
          <p:cNvPr id="1265"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266"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F78508-410B-4E75-A750-72E06D027B7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sldImg"/>
          </p:nvPr>
        </p:nvSpPr>
        <p:spPr>
          <a:xfrm>
            <a:off x="756000" y="1336320"/>
            <a:ext cx="6045120" cy="3605760"/>
          </a:xfrm>
          <a:prstGeom prst="rect">
            <a:avLst/>
          </a:prstGeom>
        </p:spPr>
      </p:sp>
      <p:sp>
        <p:nvSpPr>
          <p:cNvPr id="1268"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269"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5DF2FBE-A493-4138-B0B5-E8CAEA955A0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sldImg"/>
          </p:nvPr>
        </p:nvSpPr>
        <p:spPr>
          <a:xfrm>
            <a:off x="756000" y="1336320"/>
            <a:ext cx="6045120" cy="3605760"/>
          </a:xfrm>
          <a:prstGeom prst="rect">
            <a:avLst/>
          </a:prstGeom>
        </p:spPr>
      </p:sp>
      <p:sp>
        <p:nvSpPr>
          <p:cNvPr id="1271"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272"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E9EA89-DD35-4A3C-8998-7636AED940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PlaceHolder 1"/>
          <p:cNvSpPr>
            <a:spLocks noGrp="1"/>
          </p:cNvSpPr>
          <p:nvPr>
            <p:ph type="sldImg"/>
          </p:nvPr>
        </p:nvSpPr>
        <p:spPr>
          <a:xfrm>
            <a:off x="756000" y="1336320"/>
            <a:ext cx="6045120" cy="3605760"/>
          </a:xfrm>
          <a:prstGeom prst="rect">
            <a:avLst/>
          </a:prstGeom>
        </p:spPr>
      </p:sp>
      <p:sp>
        <p:nvSpPr>
          <p:cNvPr id="1274" name="PlaceHolder 2"/>
          <p:cNvSpPr>
            <a:spLocks noGrp="1"/>
          </p:cNvSpPr>
          <p:nvPr>
            <p:ph type="body"/>
          </p:nvPr>
        </p:nvSpPr>
        <p:spPr>
          <a:xfrm>
            <a:off x="756000" y="5145480"/>
            <a:ext cx="6045120" cy="4206960"/>
          </a:xfrm>
          <a:prstGeom prst="rect">
            <a:avLst/>
          </a:prstGeom>
        </p:spPr>
        <p:txBody>
          <a:bodyPr lIns="0" rIns="0" tIns="0" bIns="0">
            <a:noAutofit/>
          </a:bodyPr>
          <a:p>
            <a:endParaRPr b="0" lang="en-US" sz="2000" spc="-1" strike="noStrike">
              <a:latin typeface="Arial"/>
            </a:endParaRPr>
          </a:p>
        </p:txBody>
      </p:sp>
      <p:sp>
        <p:nvSpPr>
          <p:cNvPr id="1275"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8C3500-47C2-4877-8FAF-BBA7F718EE3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PlaceHolder 1"/>
          <p:cNvSpPr>
            <a:spLocks noGrp="1"/>
          </p:cNvSpPr>
          <p:nvPr>
            <p:ph type="sldImg"/>
          </p:nvPr>
        </p:nvSpPr>
        <p:spPr>
          <a:xfrm>
            <a:off x="756000" y="1336320"/>
            <a:ext cx="6045120" cy="3605760"/>
          </a:xfrm>
          <a:prstGeom prst="rect">
            <a:avLst/>
          </a:prstGeom>
        </p:spPr>
      </p:sp>
      <p:sp>
        <p:nvSpPr>
          <p:cNvPr id="1277"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finding the maximum SAT score per state</a:t>
            </a:r>
            <a:endParaRPr b="0" lang="en-US" sz="1200" spc="-1" strike="noStrike">
              <a:latin typeface="Arial"/>
            </a:endParaRPr>
          </a:p>
        </p:txBody>
      </p:sp>
      <p:sp>
        <p:nvSpPr>
          <p:cNvPr id="1278"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9F29DE5-6241-41F2-871C-765ADD3450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
          <p:cNvSpPr>
            <a:spLocks noGrp="1"/>
          </p:cNvSpPr>
          <p:nvPr>
            <p:ph type="sldImg"/>
          </p:nvPr>
        </p:nvSpPr>
        <p:spPr>
          <a:xfrm>
            <a:off x="756000" y="1336320"/>
            <a:ext cx="6045120" cy="3605760"/>
          </a:xfrm>
          <a:prstGeom prst="rect">
            <a:avLst/>
          </a:prstGeom>
        </p:spPr>
      </p:sp>
      <p:sp>
        <p:nvSpPr>
          <p:cNvPr id="1280" name="PlaceHolder 2"/>
          <p:cNvSpPr>
            <a:spLocks noGrp="1"/>
          </p:cNvSpPr>
          <p:nvPr>
            <p:ph type="body"/>
          </p:nvPr>
        </p:nvSpPr>
        <p:spPr>
          <a:xfrm>
            <a:off x="756000" y="5145480"/>
            <a:ext cx="6045120" cy="420696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Relaffil   = rel affiliation </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A MultiIndex or multi-level index is a cumbersome addition to a Pandas DataFrame that occasionally makes data easier to view, but often makes it more difficult to manipulate. You usually encounter a MultiIndex after a call to</a:t>
            </a:r>
            <a:r>
              <a:rPr b="0" lang="en-US" sz="2000" spc="-1" strike="noStrike">
                <a:solidFill>
                  <a:srgbClr val="000000"/>
                </a:solidFill>
                <a:latin typeface="+mn-lt"/>
                <a:ea typeface="+mn-ea"/>
              </a:rPr>
              <a:t>groupby</a:t>
            </a:r>
            <a:r>
              <a:rPr b="0" lang="en-US" sz="1200" spc="-1" strike="noStrike">
                <a:solidFill>
                  <a:srgbClr val="000000"/>
                </a:solidFill>
                <a:latin typeface="+mn-lt"/>
                <a:ea typeface="+mn-ea"/>
              </a:rPr>
              <a:t> when using multiple grouping columns or multiple aggregating columns.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Here Both the rows and columns have a MultiIndex with two levels.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They have different syntax for making subset selections and are more difficult to use with other methods. If you are an expert Pandas user, you can get some performance gains when making subset selections, </a:t>
            </a:r>
            <a:endParaRPr b="0" lang="en-US" sz="1200" spc="-1" strike="noStrike">
              <a:latin typeface="Arial"/>
            </a:endParaRPr>
          </a:p>
        </p:txBody>
      </p:sp>
      <p:sp>
        <p:nvSpPr>
          <p:cNvPr id="1281" name="CustomShape 3"/>
          <p:cNvSpPr/>
          <p:nvPr/>
        </p:nvSpPr>
        <p:spPr>
          <a:xfrm>
            <a:off x="4282200" y="10155600"/>
            <a:ext cx="3273120" cy="5335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B87A1C8-BF6B-4712-A0D0-D7C26049D10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1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2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2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3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4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4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6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6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7"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7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9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9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0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0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3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3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3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23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3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23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24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4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4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8"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5"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25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6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6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7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7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27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27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28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8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8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89"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1"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9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6"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30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0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30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04"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0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0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08"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10"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311"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1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1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16"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18"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20"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21"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22"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23"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8.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9.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0.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45440"/>
            <a:ext cx="10075320" cy="1359000"/>
          </a:xfrm>
          <a:prstGeom prst="rect">
            <a:avLst/>
          </a:prstGeom>
          <a:solidFill>
            <a:srgbClr val="2683c6"/>
          </a:solidFill>
          <a:ln w="25560">
            <a:noFill/>
          </a:ln>
        </p:spPr>
        <p:style>
          <a:lnRef idx="0"/>
          <a:fillRef idx="0"/>
          <a:effectRef idx="0"/>
          <a:fontRef idx="minor"/>
        </p:style>
      </p:sp>
      <p:pic>
        <p:nvPicPr>
          <p:cNvPr id="1" name="Picture 7" descr=""/>
          <p:cNvPicPr/>
          <p:nvPr/>
        </p:nvPicPr>
        <p:blipFill>
          <a:blip r:embed="rId2"/>
          <a:stretch/>
        </p:blipFill>
        <p:spPr>
          <a:xfrm>
            <a:off x="9083160" y="166680"/>
            <a:ext cx="935280" cy="885240"/>
          </a:xfrm>
          <a:prstGeom prst="rect">
            <a:avLst/>
          </a:prstGeom>
          <a:ln>
            <a:noFill/>
          </a:ln>
        </p:spPr>
      </p:pic>
      <p:sp>
        <p:nvSpPr>
          <p:cNvPr id="2"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0" name="CustomShape 1"/>
          <p:cNvSpPr/>
          <p:nvPr/>
        </p:nvSpPr>
        <p:spPr>
          <a:xfrm>
            <a:off x="0" y="145440"/>
            <a:ext cx="10075320" cy="135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1" name="Picture 7" descr=""/>
          <p:cNvPicPr/>
          <p:nvPr/>
        </p:nvPicPr>
        <p:blipFill>
          <a:blip r:embed="rId2"/>
          <a:stretch/>
        </p:blipFill>
        <p:spPr>
          <a:xfrm>
            <a:off x="9083160" y="166680"/>
            <a:ext cx="935280" cy="884880"/>
          </a:xfrm>
          <a:prstGeom prst="rect">
            <a:avLst/>
          </a:prstGeom>
          <a:ln>
            <a:noFill/>
          </a:ln>
        </p:spPr>
      </p:pic>
      <p:pic>
        <p:nvPicPr>
          <p:cNvPr id="42" name="Picture 6" descr=""/>
          <p:cNvPicPr/>
          <p:nvPr/>
        </p:nvPicPr>
        <p:blipFill>
          <a:blip r:embed="rId3"/>
          <a:stretch/>
        </p:blipFill>
        <p:spPr>
          <a:xfrm>
            <a:off x="9083160" y="166680"/>
            <a:ext cx="935280" cy="884880"/>
          </a:xfrm>
          <a:prstGeom prst="rect">
            <a:avLst/>
          </a:prstGeom>
          <a:ln>
            <a:noFill/>
          </a:ln>
        </p:spPr>
      </p:pic>
      <p:sp>
        <p:nvSpPr>
          <p:cNvPr id="43"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4"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1" name="CustomShape 1"/>
          <p:cNvSpPr/>
          <p:nvPr/>
        </p:nvSpPr>
        <p:spPr>
          <a:xfrm>
            <a:off x="0" y="145440"/>
            <a:ext cx="10075320" cy="135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2" name="Picture 7" descr=""/>
          <p:cNvPicPr/>
          <p:nvPr/>
        </p:nvPicPr>
        <p:blipFill>
          <a:blip r:embed="rId2"/>
          <a:stretch/>
        </p:blipFill>
        <p:spPr>
          <a:xfrm>
            <a:off x="9083160" y="166680"/>
            <a:ext cx="935280" cy="884880"/>
          </a:xfrm>
          <a:prstGeom prst="rect">
            <a:avLst/>
          </a:prstGeom>
          <a:ln>
            <a:noFill/>
          </a:ln>
        </p:spPr>
      </p:pic>
      <p:pic>
        <p:nvPicPr>
          <p:cNvPr id="83" name="Picture 6" descr=""/>
          <p:cNvPicPr/>
          <p:nvPr/>
        </p:nvPicPr>
        <p:blipFill>
          <a:blip r:embed="rId3"/>
          <a:stretch/>
        </p:blipFill>
        <p:spPr>
          <a:xfrm>
            <a:off x="9083160" y="166680"/>
            <a:ext cx="935280" cy="884880"/>
          </a:xfrm>
          <a:prstGeom prst="rect">
            <a:avLst/>
          </a:prstGeom>
          <a:ln>
            <a:noFill/>
          </a:ln>
        </p:spPr>
      </p:pic>
      <p:sp>
        <p:nvSpPr>
          <p:cNvPr id="84"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5"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2" name="CustomShape 1"/>
          <p:cNvSpPr/>
          <p:nvPr/>
        </p:nvSpPr>
        <p:spPr>
          <a:xfrm>
            <a:off x="0" y="145440"/>
            <a:ext cx="10075320" cy="135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3" name="Picture 7" descr=""/>
          <p:cNvPicPr/>
          <p:nvPr/>
        </p:nvPicPr>
        <p:blipFill>
          <a:blip r:embed="rId2"/>
          <a:stretch/>
        </p:blipFill>
        <p:spPr>
          <a:xfrm>
            <a:off x="9083160" y="166680"/>
            <a:ext cx="935280" cy="884880"/>
          </a:xfrm>
          <a:prstGeom prst="rect">
            <a:avLst/>
          </a:prstGeom>
          <a:ln>
            <a:noFill/>
          </a:ln>
        </p:spPr>
      </p:pic>
      <p:sp>
        <p:nvSpPr>
          <p:cNvPr id="124"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5"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2" name="CustomShape 1"/>
          <p:cNvSpPr/>
          <p:nvPr/>
        </p:nvSpPr>
        <p:spPr>
          <a:xfrm>
            <a:off x="0" y="145440"/>
            <a:ext cx="10075320" cy="135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3" name="Picture 7" descr=""/>
          <p:cNvPicPr/>
          <p:nvPr/>
        </p:nvPicPr>
        <p:blipFill>
          <a:blip r:embed="rId2"/>
          <a:stretch/>
        </p:blipFill>
        <p:spPr>
          <a:xfrm>
            <a:off x="9083160" y="166680"/>
            <a:ext cx="935280" cy="884880"/>
          </a:xfrm>
          <a:prstGeom prst="rect">
            <a:avLst/>
          </a:prstGeom>
          <a:ln>
            <a:noFill/>
          </a:ln>
        </p:spPr>
      </p:pic>
      <p:sp>
        <p:nvSpPr>
          <p:cNvPr id="164"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5"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2" name="CustomShape 1"/>
          <p:cNvSpPr/>
          <p:nvPr/>
        </p:nvSpPr>
        <p:spPr>
          <a:xfrm>
            <a:off x="0" y="145440"/>
            <a:ext cx="10075320" cy="135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3" name="Picture 7" descr=""/>
          <p:cNvPicPr/>
          <p:nvPr/>
        </p:nvPicPr>
        <p:blipFill>
          <a:blip r:embed="rId2"/>
          <a:stretch/>
        </p:blipFill>
        <p:spPr>
          <a:xfrm>
            <a:off x="9083160" y="166680"/>
            <a:ext cx="935280" cy="884880"/>
          </a:xfrm>
          <a:prstGeom prst="rect">
            <a:avLst/>
          </a:prstGeom>
          <a:ln>
            <a:noFill/>
          </a:ln>
        </p:spPr>
      </p:pic>
      <p:sp>
        <p:nvSpPr>
          <p:cNvPr id="204" name="PlaceHolder 2"/>
          <p:cNvSpPr>
            <a:spLocks noGrp="1"/>
          </p:cNvSpPr>
          <p:nvPr>
            <p:ph type="title"/>
          </p:nvPr>
        </p:nvSpPr>
        <p:spPr>
          <a:xfrm>
            <a:off x="503640" y="226080"/>
            <a:ext cx="9071280" cy="946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05" name="PlaceHolder 3"/>
          <p:cNvSpPr>
            <a:spLocks noGrp="1"/>
          </p:cNvSpPr>
          <p:nvPr>
            <p:ph type="body"/>
          </p:nvPr>
        </p:nvSpPr>
        <p:spPr>
          <a:xfrm>
            <a:off x="503640" y="1326240"/>
            <a:ext cx="4426560" cy="3287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06" name="PlaceHolder 4"/>
          <p:cNvSpPr>
            <a:spLocks noGrp="1"/>
          </p:cNvSpPr>
          <p:nvPr>
            <p:ph type="body"/>
          </p:nvPr>
        </p:nvSpPr>
        <p:spPr>
          <a:xfrm>
            <a:off x="5152320" y="1326240"/>
            <a:ext cx="4426560" cy="3287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3" name="CustomShape 1"/>
          <p:cNvSpPr/>
          <p:nvPr/>
        </p:nvSpPr>
        <p:spPr>
          <a:xfrm>
            <a:off x="360" y="145440"/>
            <a:ext cx="10075320" cy="1359000"/>
          </a:xfrm>
          <a:prstGeom prst="rect">
            <a:avLst/>
          </a:prstGeom>
          <a:solidFill>
            <a:srgbClr val="2683c6"/>
          </a:solidFill>
          <a:ln w="25560">
            <a:noFill/>
          </a:ln>
        </p:spPr>
        <p:style>
          <a:lnRef idx="0"/>
          <a:fillRef idx="0"/>
          <a:effectRef idx="0"/>
          <a:fontRef idx="minor"/>
        </p:style>
      </p:sp>
      <p:pic>
        <p:nvPicPr>
          <p:cNvPr id="244" name="Picture 7" descr=""/>
          <p:cNvPicPr/>
          <p:nvPr/>
        </p:nvPicPr>
        <p:blipFill>
          <a:blip r:embed="rId2"/>
          <a:stretch/>
        </p:blipFill>
        <p:spPr>
          <a:xfrm>
            <a:off x="9083160" y="166680"/>
            <a:ext cx="935280" cy="885240"/>
          </a:xfrm>
          <a:prstGeom prst="rect">
            <a:avLst/>
          </a:prstGeom>
          <a:ln>
            <a:noFill/>
          </a:ln>
        </p:spPr>
      </p:pic>
      <p:sp>
        <p:nvSpPr>
          <p:cNvPr id="245"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46"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3" name="CustomShape 1"/>
          <p:cNvSpPr/>
          <p:nvPr/>
        </p:nvSpPr>
        <p:spPr>
          <a:xfrm>
            <a:off x="360" y="145440"/>
            <a:ext cx="10075320" cy="1359000"/>
          </a:xfrm>
          <a:prstGeom prst="rect">
            <a:avLst/>
          </a:prstGeom>
          <a:solidFill>
            <a:srgbClr val="2683c6"/>
          </a:solidFill>
          <a:ln w="25560">
            <a:noFill/>
          </a:ln>
        </p:spPr>
        <p:style>
          <a:lnRef idx="0"/>
          <a:fillRef idx="0"/>
          <a:effectRef idx="0"/>
          <a:fontRef idx="minor"/>
        </p:style>
      </p:sp>
      <p:pic>
        <p:nvPicPr>
          <p:cNvPr id="284" name="Picture 7" descr=""/>
          <p:cNvPicPr/>
          <p:nvPr/>
        </p:nvPicPr>
        <p:blipFill>
          <a:blip r:embed="rId2"/>
          <a:stretch/>
        </p:blipFill>
        <p:spPr>
          <a:xfrm>
            <a:off x="9083160" y="166680"/>
            <a:ext cx="935280" cy="885240"/>
          </a:xfrm>
          <a:prstGeom prst="rect">
            <a:avLst/>
          </a:prstGeom>
          <a:ln>
            <a:noFill/>
          </a:ln>
        </p:spPr>
      </p:pic>
      <p:sp>
        <p:nvSpPr>
          <p:cNvPr id="285" name="PlaceHolder 2"/>
          <p:cNvSpPr>
            <a:spLocks noGrp="1"/>
          </p:cNvSpPr>
          <p:nvPr>
            <p:ph type="title"/>
          </p:nvPr>
        </p:nvSpPr>
        <p:spPr>
          <a:xfrm>
            <a:off x="503640" y="226080"/>
            <a:ext cx="9071280" cy="946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86" name="PlaceHolder 3"/>
          <p:cNvSpPr>
            <a:spLocks noGrp="1"/>
          </p:cNvSpPr>
          <p:nvPr>
            <p:ph type="body"/>
          </p:nvPr>
        </p:nvSpPr>
        <p:spPr>
          <a:xfrm>
            <a:off x="503640" y="1326240"/>
            <a:ext cx="4426560" cy="3287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87" name="PlaceHolder 4"/>
          <p:cNvSpPr>
            <a:spLocks noGrp="1"/>
          </p:cNvSpPr>
          <p:nvPr>
            <p:ph type="body"/>
          </p:nvPr>
        </p:nvSpPr>
        <p:spPr>
          <a:xfrm>
            <a:off x="5152320" y="1326240"/>
            <a:ext cx="4426560" cy="3287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slideLayout" Target="../slideLayouts/slideLayout49.xml"/><Relationship Id="rId6"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166.jpeg"/><Relationship Id="rId2"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image" Target="../media/image169.png"/><Relationship Id="rId4" Type="http://schemas.openxmlformats.org/officeDocument/2006/relationships/slideLayout" Target="../slideLayouts/slideLayout25.xml"/><Relationship Id="rId5"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64.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slideLayout" Target="../slideLayouts/slideLayout25.xml"/><Relationship Id="rId4"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25.xml"/>
</Relationships>
</file>

<file path=ppt/slides/_rels/slide108.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slideLayout" Target="../slideLayouts/slideLayout25.xml"/><Relationship Id="rId4"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slideLayout" Target="../slideLayouts/slideLayout25.xml"/><Relationship Id="rId4"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slideLayout" Target="../slideLayouts/slideLayout25.xml"/><Relationship Id="rId5"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image" Target="../media/image189.gif"/><Relationship Id="rId2"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slideLayout" Target="../slideLayouts/slideLayout25.xml"/><Relationship Id="rId4"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slideLayout" Target="../slideLayouts/slideLayout25.xml"/><Relationship Id="rId5"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slideLayout" Target="../slideLayouts/slideLayout25.xml"/><Relationship Id="rId4"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slideLayout" Target="../slideLayouts/slideLayout25.xml"/><Relationship Id="rId5"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image" Target="../media/image205.png"/><Relationship Id="rId3" Type="http://schemas.openxmlformats.org/officeDocument/2006/relationships/slideLayout" Target="../slideLayouts/slideLayout49.xml"/><Relationship Id="rId4"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slideLayout" Target="../slideLayouts/slideLayout25.xml"/>
</Relationships>
</file>

<file path=ppt/slides/_rels/slide122.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png"/><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slideLayout" Target="../slideLayouts/slideLayout64.xml"/><Relationship Id="rId7"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213.png"/><Relationship Id="rId2" Type="http://schemas.openxmlformats.org/officeDocument/2006/relationships/slideLayout" Target="../slideLayouts/slideLayout64.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64.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image" Target="../media/image216.png"/><Relationship Id="rId3" Type="http://schemas.openxmlformats.org/officeDocument/2006/relationships/image" Target="../media/image217.png"/><Relationship Id="rId4" Type="http://schemas.openxmlformats.org/officeDocument/2006/relationships/slideLayout" Target="../slideLayouts/slideLayout64.xml"/>
</Relationships>
</file>

<file path=ppt/slides/_rels/slide126.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slideLayout" Target="../slideLayouts/slideLayout64.xml"/>
</Relationships>
</file>

<file path=ppt/slides/_rels/slide127.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slideLayout" Target="../slideLayouts/slideLayout64.xml"/><Relationship Id="rId5"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slideLayout" Target="../slideLayouts/slideLayout64.xml"/>
</Relationships>
</file>

<file path=ppt/slides/_rels/slide129.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slideLayout" Target="../slideLayouts/slideLayout64.xml"/><Relationship Id="rId4"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64.xml"/>
</Relationships>
</file>

<file path=ppt/slides/_rels/slide131.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slideLayout" Target="../slideLayouts/slideLayout64.xml"/>
</Relationships>
</file>

<file path=ppt/slides/_rels/slide132.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image" Target="../media/image238.png"/><Relationship Id="rId4" Type="http://schemas.openxmlformats.org/officeDocument/2006/relationships/slideLayout" Target="../slideLayouts/slideLayout64.xml"/><Relationship Id="rId5"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64.xml"/><Relationship Id="rId3"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image" Target="../media/image241.png"/><Relationship Id="rId3" Type="http://schemas.openxmlformats.org/officeDocument/2006/relationships/image" Target="../media/image242.png"/><Relationship Id="rId4" Type="http://schemas.openxmlformats.org/officeDocument/2006/relationships/image" Target="../media/image243.png"/><Relationship Id="rId5" Type="http://schemas.openxmlformats.org/officeDocument/2006/relationships/image" Target="../media/image244.png"/><Relationship Id="rId6" Type="http://schemas.openxmlformats.org/officeDocument/2006/relationships/image" Target="../media/image245.png"/><Relationship Id="rId7" Type="http://schemas.openxmlformats.org/officeDocument/2006/relationships/image" Target="../media/image246.png"/><Relationship Id="rId8" Type="http://schemas.openxmlformats.org/officeDocument/2006/relationships/image" Target="../media/image247.png"/><Relationship Id="rId9" Type="http://schemas.openxmlformats.org/officeDocument/2006/relationships/image" Target="../media/image248.png"/><Relationship Id="rId10" Type="http://schemas.openxmlformats.org/officeDocument/2006/relationships/image" Target="../media/image249.png"/><Relationship Id="rId11" Type="http://schemas.openxmlformats.org/officeDocument/2006/relationships/image" Target="../media/image250.png"/><Relationship Id="rId12" Type="http://schemas.openxmlformats.org/officeDocument/2006/relationships/image" Target="../media/image251.png"/><Relationship Id="rId13" Type="http://schemas.openxmlformats.org/officeDocument/2006/relationships/slideLayout" Target="../slideLayouts/slideLayout64.xml"/><Relationship Id="rId14"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slideLayout" Target="../slideLayouts/slideLayout1.xml"/>
</Relationships>
</file>

<file path=ppt/slides/_rels/slide136.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slideLayout" Target="../slideLayouts/slideLayout1.xml"/>
</Relationships>
</file>

<file path=ppt/slides/_rels/slide137.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image" Target="../media/image255.png"/><Relationship Id="rId3" Type="http://schemas.openxmlformats.org/officeDocument/2006/relationships/slideLayout" Target="../slideLayouts/slideLayout1.xml"/><Relationship Id="rId4"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slideLayout" Target="../slideLayouts/slideLayout1.xml"/>
</Relationships>
</file>

<file path=ppt/slides/_rels/slide139.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slideLayout" Target="../slideLayouts/slideLayout1.xml"/><Relationship Id="rId3"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13.xml"/><Relationship Id="rId8"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slideLayout" Target="../slideLayouts/slideLayout1.xml"/>
</Relationships>
</file>

<file path=ppt/slides/_rels/slide141.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image" Target="../media/image264.png"/><Relationship Id="rId3" Type="http://schemas.openxmlformats.org/officeDocument/2006/relationships/image" Target="../media/image265.png"/><Relationship Id="rId4" Type="http://schemas.openxmlformats.org/officeDocument/2006/relationships/image" Target="../media/image266.png"/><Relationship Id="rId5" Type="http://schemas.openxmlformats.org/officeDocument/2006/relationships/slideLayout" Target="../slideLayouts/slideLayout1.xml"/>
</Relationships>
</file>

<file path=ppt/slides/_rels/slide142.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image" Target="../media/image268.png"/><Relationship Id="rId3" Type="http://schemas.openxmlformats.org/officeDocument/2006/relationships/image" Target="../media/image269.png"/><Relationship Id="rId4" Type="http://schemas.openxmlformats.org/officeDocument/2006/relationships/image" Target="../media/image270.png"/><Relationship Id="rId5" Type="http://schemas.openxmlformats.org/officeDocument/2006/relationships/slideLayout" Target="../slideLayouts/slideLayout73.xml"/><Relationship Id="rId6"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271.jpeg"/><Relationship Id="rId2" Type="http://schemas.openxmlformats.org/officeDocument/2006/relationships/slideLayout" Target="../slideLayouts/slideLayout1.xml"/>
</Relationships>
</file>

<file path=ppt/slides/_rels/slide144.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image" Target="../media/image273.png"/><Relationship Id="rId3" Type="http://schemas.openxmlformats.org/officeDocument/2006/relationships/image" Target="../media/image274.png"/><Relationship Id="rId4" Type="http://schemas.openxmlformats.org/officeDocument/2006/relationships/slideLayout" Target="../slideLayouts/slideLayout1.xml"/><Relationship Id="rId5"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275.png"/><Relationship Id="rId2" Type="http://schemas.openxmlformats.org/officeDocument/2006/relationships/slideLayout" Target="../slideLayouts/slideLayout88.xml"/><Relationship Id="rId3"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image" Target="../media/image277.png"/><Relationship Id="rId3" Type="http://schemas.openxmlformats.org/officeDocument/2006/relationships/image" Target="../media/image278.png"/><Relationship Id="rId4" Type="http://schemas.openxmlformats.org/officeDocument/2006/relationships/image" Target="../media/image279.png"/><Relationship Id="rId5" Type="http://schemas.openxmlformats.org/officeDocument/2006/relationships/slideLayout" Target="../slideLayouts/slideLayout1.xml"/>
</Relationships>
</file>

<file path=ppt/slides/_rels/slide147.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image" Target="../media/image281.png"/><Relationship Id="rId3" Type="http://schemas.openxmlformats.org/officeDocument/2006/relationships/slideLayout" Target="../slideLayouts/slideLayout1.xml"/><Relationship Id="rId4"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slideLayout" Target="../slideLayouts/slideLayout1.xml"/>
</Relationships>
</file>

<file path=ppt/slides/_rels/slide149.xml.rels><?xml version="1.0" encoding="UTF-8"?>
<Relationships xmlns="http://schemas.openxmlformats.org/package/2006/relationships"><Relationship Id="rId1" Type="http://schemas.openxmlformats.org/officeDocument/2006/relationships/image" Target="../media/image283.png"/><Relationship Id="rId2" Type="http://schemas.openxmlformats.org/officeDocument/2006/relationships/image" Target="../media/image284.png"/><Relationship Id="rId3" Type="http://schemas.openxmlformats.org/officeDocument/2006/relationships/slideLayout" Target="../slideLayouts/slideLayout1.xml"/><Relationship Id="rId4"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image" Target="../media/image285.png"/><Relationship Id="rId2" Type="http://schemas.openxmlformats.org/officeDocument/2006/relationships/image" Target="../media/image286.png"/><Relationship Id="rId3" Type="http://schemas.openxmlformats.org/officeDocument/2006/relationships/image" Target="../media/image287.png"/><Relationship Id="rId4" Type="http://schemas.openxmlformats.org/officeDocument/2006/relationships/slideLayout" Target="../slideLayouts/slideLayout1.xml"/><Relationship Id="rId5"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288.gif"/><Relationship Id="rId2" Type="http://schemas.openxmlformats.org/officeDocument/2006/relationships/slideLayout" Target="../slideLayouts/slideLayout1.xml"/>
</Relationships>
</file>

<file path=ppt/slides/_rels/slide152.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image" Target="../media/image290.png"/><Relationship Id="rId3" Type="http://schemas.openxmlformats.org/officeDocument/2006/relationships/slideLayout" Target="../slideLayouts/slideLayout1.xml"/><Relationship Id="rId4"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slideLayout" Target="../slideLayouts/slideLayout1.xml"/><Relationship Id="rId6"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slideLayout" Target="../slideLayouts/slideLayout1.xml"/>
</Relationships>
</file>

<file path=ppt/slides/_rels/slide155.xml.rels><?xml version="1.0" encoding="UTF-8"?>
<Relationships xmlns="http://schemas.openxmlformats.org/package/2006/relationships"><Relationship Id="rId1" Type="http://schemas.openxmlformats.org/officeDocument/2006/relationships/image" Target="../media/image296.png"/><Relationship Id="rId2" Type="http://schemas.openxmlformats.org/officeDocument/2006/relationships/image" Target="../media/image297.png"/><Relationship Id="rId3" Type="http://schemas.openxmlformats.org/officeDocument/2006/relationships/image" Target="../media/image298.png"/><Relationship Id="rId4" Type="http://schemas.openxmlformats.org/officeDocument/2006/relationships/slideLayout" Target="../slideLayouts/slideLayout1.xml"/><Relationship Id="rId5"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hyperlink" Target="https://pandas.pydata.org/pandas-docs/stable/reference/api/pandas.DataFrame.plot.html" TargetMode="External"/><Relationship Id="rId2" Type="http://schemas.openxmlformats.org/officeDocument/2006/relationships/hyperlink" Target="https://pandas.pydata.org/pandas-docs/stable/reference/api/pandas.DataFrame.plot.html" TargetMode="External"/><Relationship Id="rId3" Type="http://schemas.openxmlformats.org/officeDocument/2006/relationships/image" Target="../media/image299.png"/><Relationship Id="rId4" Type="http://schemas.openxmlformats.org/officeDocument/2006/relationships/slideLayout" Target="../slideLayouts/slideLayout1.xml"/>
</Relationships>
</file>

<file path=ppt/slides/_rels/slide157.xml.rels><?xml version="1.0" encoding="UTF-8"?>
<Relationships xmlns="http://schemas.openxmlformats.org/package/2006/relationships"><Relationship Id="rId1" Type="http://schemas.openxmlformats.org/officeDocument/2006/relationships/image" Target="../media/image300.png"/><Relationship Id="rId2" Type="http://schemas.openxmlformats.org/officeDocument/2006/relationships/slideLayout" Target="../slideLayouts/slideLayout1.xml"/>
</Relationships>
</file>

<file path=ppt/slides/_rels/slide158.xml.rels><?xml version="1.0" encoding="UTF-8"?>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1.xml"/>
</Relationships>
</file>

<file path=ppt/slides/_rels/slide159.xml.rels><?xml version="1.0" encoding="UTF-8"?>
<Relationships xmlns="http://schemas.openxmlformats.org/package/2006/relationships"><Relationship Id="rId1" Type="http://schemas.openxmlformats.org/officeDocument/2006/relationships/image" Target="../media/image302.png"/><Relationship Id="rId2" Type="http://schemas.openxmlformats.org/officeDocument/2006/relationships/slideLayout" Target="../slideLayouts/slideLayout1.xml"/><Relationship Id="rId3"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0.xml.rels><?xml version="1.0" encoding="UTF-8"?>
<Relationships xmlns="http://schemas.openxmlformats.org/package/2006/relationships"><Relationship Id="rId1" Type="http://schemas.openxmlformats.org/officeDocument/2006/relationships/image" Target="../media/image303.png"/><Relationship Id="rId2" Type="http://schemas.openxmlformats.org/officeDocument/2006/relationships/image" Target="../media/image304.png"/><Relationship Id="rId3" Type="http://schemas.openxmlformats.org/officeDocument/2006/relationships/slideLayout" Target="../slideLayouts/slideLayout1.xml"/><Relationship Id="rId4"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image" Target="../media/image305.png"/><Relationship Id="rId2" Type="http://schemas.openxmlformats.org/officeDocument/2006/relationships/image" Target="../media/image306.png"/><Relationship Id="rId3" Type="http://schemas.openxmlformats.org/officeDocument/2006/relationships/image" Target="../media/image307.png"/><Relationship Id="rId4" Type="http://schemas.openxmlformats.org/officeDocument/2006/relationships/image" Target="../media/image308.png"/><Relationship Id="rId5" Type="http://schemas.openxmlformats.org/officeDocument/2006/relationships/slideLayout" Target="../slideLayouts/slideLayout1.xml"/><Relationship Id="rId6"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image" Target="../media/image309.png"/><Relationship Id="rId2" Type="http://schemas.openxmlformats.org/officeDocument/2006/relationships/image" Target="../media/image310.png"/><Relationship Id="rId3" Type="http://schemas.openxmlformats.org/officeDocument/2006/relationships/image" Target="../media/image311.png"/><Relationship Id="rId4" Type="http://schemas.openxmlformats.org/officeDocument/2006/relationships/image" Target="../media/image312.png"/><Relationship Id="rId5" Type="http://schemas.openxmlformats.org/officeDocument/2006/relationships/image" Target="../media/image313.png"/><Relationship Id="rId6" Type="http://schemas.openxmlformats.org/officeDocument/2006/relationships/slideLayout" Target="../slideLayouts/slideLayout1.xml"/><Relationship Id="rId7"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image" Target="../media/image314.png"/><Relationship Id="rId2" Type="http://schemas.openxmlformats.org/officeDocument/2006/relationships/image" Target="../media/image315.png"/><Relationship Id="rId3" Type="http://schemas.openxmlformats.org/officeDocument/2006/relationships/slideLayout" Target="../slideLayouts/slideLayout1.xml"/>
</Relationships>
</file>

<file path=ppt/slides/_rels/slide164.xml.rels><?xml version="1.0" encoding="UTF-8"?>
<Relationships xmlns="http://schemas.openxmlformats.org/package/2006/relationships"><Relationship Id="rId1" Type="http://schemas.openxmlformats.org/officeDocument/2006/relationships/image" Target="../media/image316.png"/><Relationship Id="rId2" Type="http://schemas.openxmlformats.org/officeDocument/2006/relationships/image" Target="../media/image317.png"/><Relationship Id="rId3" Type="http://schemas.openxmlformats.org/officeDocument/2006/relationships/image" Target="../media/image318.png"/><Relationship Id="rId4" Type="http://schemas.openxmlformats.org/officeDocument/2006/relationships/slideLayout" Target="../slideLayouts/slideLayout1.xml"/>
</Relationships>
</file>

<file path=ppt/slides/_rels/slide165.xml.rels><?xml version="1.0" encoding="UTF-8"?>
<Relationships xmlns="http://schemas.openxmlformats.org/package/2006/relationships"><Relationship Id="rId1" Type="http://schemas.openxmlformats.org/officeDocument/2006/relationships/image" Target="../media/image319.png"/><Relationship Id="rId2" Type="http://schemas.openxmlformats.org/officeDocument/2006/relationships/image" Target="../media/image320.png"/><Relationship Id="rId3" Type="http://schemas.openxmlformats.org/officeDocument/2006/relationships/image" Target="../media/image321.png"/><Relationship Id="rId4" Type="http://schemas.openxmlformats.org/officeDocument/2006/relationships/slideLayout" Target="../slideLayouts/slideLayout1.xml"/>
</Relationships>
</file>

<file path=ppt/slides/_rels/slide166.xml.rels><?xml version="1.0" encoding="UTF-8"?>
<Relationships xmlns="http://schemas.openxmlformats.org/package/2006/relationships"><Relationship Id="rId1" Type="http://schemas.openxmlformats.org/officeDocument/2006/relationships/image" Target="../media/image322.png"/><Relationship Id="rId2" Type="http://schemas.openxmlformats.org/officeDocument/2006/relationships/slideLayout" Target="../slideLayouts/slideLayout1.xml"/>
</Relationships>
</file>

<file path=ppt/slides/_rels/slide167.xml.rels><?xml version="1.0" encoding="UTF-8"?>
<Relationships xmlns="http://schemas.openxmlformats.org/package/2006/relationships"><Relationship Id="rId1" Type="http://schemas.openxmlformats.org/officeDocument/2006/relationships/image" Target="../media/image323.png"/><Relationship Id="rId2" Type="http://schemas.openxmlformats.org/officeDocument/2006/relationships/image" Target="../media/image324.png"/><Relationship Id="rId3" Type="http://schemas.openxmlformats.org/officeDocument/2006/relationships/slideLayout" Target="../slideLayouts/slideLayout1.xml"/>
</Relationships>
</file>

<file path=ppt/slides/_rels/slide168.xml.rels><?xml version="1.0" encoding="UTF-8"?>
<Relationships xmlns="http://schemas.openxmlformats.org/package/2006/relationships"><Relationship Id="rId1" Type="http://schemas.openxmlformats.org/officeDocument/2006/relationships/image" Target="../media/image325.jpeg"/><Relationship Id="rId2" Type="http://schemas.openxmlformats.org/officeDocument/2006/relationships/slideLayout" Target="../slideLayouts/slideLayout1.xml"/><Relationship Id="rId3"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image" Target="../media/image326.png"/><Relationship Id="rId2" Type="http://schemas.openxmlformats.org/officeDocument/2006/relationships/slideLayout" Target="../slideLayouts/slideLayout1.xml"/><Relationship Id="rId3" Type="http://schemas.openxmlformats.org/officeDocument/2006/relationships/notesSlide" Target="../notesSlides/notesSlide169.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170.xml.rels><?xml version="1.0" encoding="UTF-8"?>
<Relationships xmlns="http://schemas.openxmlformats.org/package/2006/relationships"><Relationship Id="rId1" Type="http://schemas.openxmlformats.org/officeDocument/2006/relationships/image" Target="../media/image327.png"/><Relationship Id="rId2" Type="http://schemas.openxmlformats.org/officeDocument/2006/relationships/image" Target="../media/image328.png"/><Relationship Id="rId3" Type="http://schemas.openxmlformats.org/officeDocument/2006/relationships/slideLayout" Target="../slideLayouts/slideLayout1.xml"/><Relationship Id="rId4" Type="http://schemas.openxmlformats.org/officeDocument/2006/relationships/notesSlide" Target="../notesSlides/notesSlide170.xml"/>
</Relationships>
</file>

<file path=ppt/slides/_rels/slide171.xml.rels><?xml version="1.0" encoding="UTF-8"?>
<Relationships xmlns="http://schemas.openxmlformats.org/package/2006/relationships"><Relationship Id="rId1" Type="http://schemas.openxmlformats.org/officeDocument/2006/relationships/image" Target="../media/image329.png"/><Relationship Id="rId2" Type="http://schemas.openxmlformats.org/officeDocument/2006/relationships/slideLayout" Target="../slideLayouts/slideLayout1.xml"/>
</Relationships>
</file>

<file path=ppt/slides/_rels/slide172.xml.rels><?xml version="1.0" encoding="UTF-8"?>
<Relationships xmlns="http://schemas.openxmlformats.org/package/2006/relationships"><Relationship Id="rId1" Type="http://schemas.openxmlformats.org/officeDocument/2006/relationships/image" Target="../media/image330.png"/><Relationship Id="rId2" Type="http://schemas.openxmlformats.org/officeDocument/2006/relationships/image" Target="../media/image331.png"/><Relationship Id="rId3" Type="http://schemas.openxmlformats.org/officeDocument/2006/relationships/slideLayout" Target="../slideLayouts/slideLayout1.xml"/><Relationship Id="rId4"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image" Target="../media/image332.png"/><Relationship Id="rId2" Type="http://schemas.openxmlformats.org/officeDocument/2006/relationships/image" Target="../media/image333.png"/><Relationship Id="rId3" Type="http://schemas.openxmlformats.org/officeDocument/2006/relationships/slideLayout" Target="../slideLayouts/slideLayout1.xml"/>
</Relationships>
</file>

<file path=ppt/slides/_rels/slide174.xml.rels><?xml version="1.0" encoding="UTF-8"?>
<Relationships xmlns="http://schemas.openxmlformats.org/package/2006/relationships"><Relationship Id="rId1" Type="http://schemas.openxmlformats.org/officeDocument/2006/relationships/image" Target="../media/image334.png"/><Relationship Id="rId2" Type="http://schemas.openxmlformats.org/officeDocument/2006/relationships/image" Target="../media/image335.png"/><Relationship Id="rId3" Type="http://schemas.openxmlformats.org/officeDocument/2006/relationships/image" Target="../media/image336.png"/><Relationship Id="rId4" Type="http://schemas.openxmlformats.org/officeDocument/2006/relationships/slideLayout" Target="../slideLayouts/slideLayout1.xml"/><Relationship Id="rId5" Type="http://schemas.openxmlformats.org/officeDocument/2006/relationships/notesSlide" Target="../notesSlides/notesSlide174.xml"/>
</Relationships>
</file>

<file path=ppt/slides/_rels/slide175.xml.rels><?xml version="1.0" encoding="UTF-8"?>
<Relationships xmlns="http://schemas.openxmlformats.org/package/2006/relationships"><Relationship Id="rId1" Type="http://schemas.openxmlformats.org/officeDocument/2006/relationships/image" Target="../media/image337.png"/><Relationship Id="rId2" Type="http://schemas.openxmlformats.org/officeDocument/2006/relationships/slideLayout" Target="../slideLayouts/slideLayout1.xml"/><Relationship Id="rId3" Type="http://schemas.openxmlformats.org/officeDocument/2006/relationships/notesSlide" Target="../notesSlides/notesSlide175.xml"/>
</Relationships>
</file>

<file path=ppt/slides/_rels/slide176.xml.rels><?xml version="1.0" encoding="UTF-8"?>
<Relationships xmlns="http://schemas.openxmlformats.org/package/2006/relationships"><Relationship Id="rId1"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2"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4" Type="http://schemas.openxmlformats.org/officeDocument/2006/relationships/image" Target="../media/image338.png"/><Relationship Id="rId5" Type="http://schemas.openxmlformats.org/officeDocument/2006/relationships/slideLayout" Target="../slideLayouts/slideLayout1.xml"/><Relationship Id="rId6" Type="http://schemas.openxmlformats.org/officeDocument/2006/relationships/notesSlide" Target="../notesSlides/notesSlide176.xml"/>
</Relationships>
</file>

<file path=ppt/slides/_rels/slide1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jpeg"/><Relationship Id="rId3" Type="http://schemas.openxmlformats.org/officeDocument/2006/relationships/slideLayout" Target="../slideLayouts/slideLayout1.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png"/><Relationship Id="rId3" Type="http://schemas.openxmlformats.org/officeDocument/2006/relationships/image" Target="../media/image60.jpeg"/><Relationship Id="rId4" Type="http://schemas.openxmlformats.org/officeDocument/2006/relationships/slideLayout" Target="../slideLayouts/slideLayout1.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1.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hyperlink" Target="https://pypi.org/project/tableone/" TargetMode="External"/><Relationship Id="rId2" Type="http://schemas.openxmlformats.org/officeDocument/2006/relationships/hyperlink" Target="https://pypi.org/project/tableone/" TargetMode="External"/><Relationship Id="rId3" Type="http://schemas.openxmlformats.org/officeDocument/2006/relationships/image" Target="../media/image79.png"/><Relationship Id="rId4" Type="http://schemas.openxmlformats.org/officeDocument/2006/relationships/slideLayout" Target="../slideLayouts/slideLayout1.xml"/><Relationship Id="rId5"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hyperlink" Target="http://www.danieldsjoberg.com/gtsummary/" TargetMode="External"/><Relationship Id="rId2" Type="http://schemas.openxmlformats.org/officeDocument/2006/relationships/hyperlink" Target="http://www.danieldsjoberg.com/gtsummary/" TargetMode="External"/><Relationship Id="rId3" Type="http://schemas.openxmlformats.org/officeDocument/2006/relationships/image" Target="../media/image83.png"/><Relationship Id="rId4" Type="http://schemas.openxmlformats.org/officeDocument/2006/relationships/slideLayout" Target="../slideLayouts/slideLayout1.xml"/><Relationship Id="rId5"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slideLayout" Target="../slideLayouts/slideLayout1.xml"/><Relationship Id="rId1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5.xml"/><Relationship Id="rId4"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slideLayout" Target="../slideLayouts/slideLayout25.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37.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05.jpeg"/><Relationship Id="rId2" Type="http://schemas.openxmlformats.org/officeDocument/2006/relationships/image" Target="../media/image106.jpeg"/><Relationship Id="rId3" Type="http://schemas.openxmlformats.org/officeDocument/2006/relationships/slideLayout" Target="../slideLayouts/slideLayout25.xml"/><Relationship Id="rId4"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25.xml"/><Relationship Id="rId4"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25.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25.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25.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5.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25.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25.xml"/><Relationship Id="rId4"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25.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jpeg"/><Relationship Id="rId4" Type="http://schemas.openxmlformats.org/officeDocument/2006/relationships/slideLayout" Target="../slideLayouts/slideLayout25.xml"/><Relationship Id="rId5"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25.jpeg"/><Relationship Id="rId2" Type="http://schemas.openxmlformats.org/officeDocument/2006/relationships/slideLayout" Target="../slideLayouts/slideLayout25.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25.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slideLayout" Target="../slideLayouts/slideLayout25.xml"/><Relationship Id="rId4"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slideLayout" Target="../slideLayouts/slideLayout25.xml"/><Relationship Id="rId4"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25.xml"/><Relationship Id="rId6"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25.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image" Target="../media/image137.jpeg"/><Relationship Id="rId2" Type="http://schemas.openxmlformats.org/officeDocument/2006/relationships/image" Target="../media/image138.png"/><Relationship Id="rId3" Type="http://schemas.openxmlformats.org/officeDocument/2006/relationships/slideLayout" Target="../slideLayouts/slideLayout25.xml"/><Relationship Id="rId4"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slideLayout" Target="../slideLayouts/slideLayout25.xml"/><Relationship Id="rId6"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slideLayout" Target="../slideLayouts/slideLayout25.xml"/><Relationship Id="rId8"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slideLayout" Target="../slideLayouts/slideLayout25.xml"/><Relationship Id="rId4"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25.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endParaRPr b="0" lang="en-US" sz="4000" spc="-1" strike="noStrike">
              <a:latin typeface="Arial"/>
            </a:endParaRPr>
          </a:p>
        </p:txBody>
      </p:sp>
      <p:sp>
        <p:nvSpPr>
          <p:cNvPr id="331"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Analytics vs data science vs inferential statistics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Descriptive stats … Lies?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Inferential stats .. Lies?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Explore dataset [breakout room]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 again?</a:t>
            </a:r>
            <a:endParaRPr b="0" lang="en-US" sz="4000" spc="-1" strike="noStrike">
              <a:latin typeface="Arial"/>
            </a:endParaRPr>
          </a:p>
        </p:txBody>
      </p:sp>
      <p:sp>
        <p:nvSpPr>
          <p:cNvPr id="365" name="CustomShape 2"/>
          <p:cNvSpPr/>
          <p:nvPr/>
        </p:nvSpPr>
        <p:spPr>
          <a:xfrm>
            <a:off x="994320" y="1663200"/>
            <a:ext cx="8087040" cy="3475440"/>
          </a:xfrm>
          <a:prstGeom prst="rect">
            <a:avLst/>
          </a:prstGeom>
          <a:noFill/>
          <a:ln>
            <a:noFill/>
          </a:ln>
        </p:spPr>
        <p:style>
          <a:lnRef idx="0"/>
          <a:fillRef idx="0"/>
          <a:effectRef idx="0"/>
          <a:fontRef idx="minor"/>
        </p:style>
      </p:sp>
      <p:pic>
        <p:nvPicPr>
          <p:cNvPr id="366" name="Picture 3_104" descr=""/>
          <p:cNvPicPr/>
          <p:nvPr/>
        </p:nvPicPr>
        <p:blipFill>
          <a:blip r:embed="rId1"/>
          <a:stretch/>
        </p:blipFill>
        <p:spPr>
          <a:xfrm>
            <a:off x="0" y="1723680"/>
            <a:ext cx="4743720" cy="3489120"/>
          </a:xfrm>
          <a:prstGeom prst="rect">
            <a:avLst/>
          </a:prstGeom>
          <a:ln>
            <a:noFill/>
          </a:ln>
        </p:spPr>
      </p:pic>
      <p:pic>
        <p:nvPicPr>
          <p:cNvPr id="367" name="Picture 4_61" descr=""/>
          <p:cNvPicPr/>
          <p:nvPr/>
        </p:nvPicPr>
        <p:blipFill>
          <a:blip r:embed="rId2"/>
          <a:stretch/>
        </p:blipFill>
        <p:spPr>
          <a:xfrm>
            <a:off x="5267520" y="1979280"/>
            <a:ext cx="4565160" cy="2978280"/>
          </a:xfrm>
          <a:prstGeom prst="rect">
            <a:avLst/>
          </a:prstGeom>
          <a:ln>
            <a:noFill/>
          </a:ln>
        </p:spPr>
      </p:pic>
      <p:sp>
        <p:nvSpPr>
          <p:cNvPr id="368" name="CustomShape 3"/>
          <p:cNvSpPr/>
          <p:nvPr/>
        </p:nvSpPr>
        <p:spPr>
          <a:xfrm>
            <a:off x="6732720" y="5214960"/>
            <a:ext cx="1968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12 sec shake?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CustomShape 1"/>
          <p:cNvSpPr/>
          <p:nvPr/>
        </p:nvSpPr>
        <p:spPr>
          <a:xfrm>
            <a:off x="279000" y="19080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708" name="CustomShape 2"/>
          <p:cNvSpPr/>
          <p:nvPr/>
        </p:nvSpPr>
        <p:spPr>
          <a:xfrm>
            <a:off x="994320" y="1663200"/>
            <a:ext cx="8087040" cy="3475440"/>
          </a:xfrm>
          <a:prstGeom prst="rect">
            <a:avLst/>
          </a:prstGeom>
          <a:noFill/>
          <a:ln>
            <a:noFill/>
          </a:ln>
        </p:spPr>
        <p:style>
          <a:lnRef idx="0"/>
          <a:fillRef idx="0"/>
          <a:effectRef idx="0"/>
          <a:fontRef idx="minor"/>
        </p:style>
      </p:sp>
      <p:pic>
        <p:nvPicPr>
          <p:cNvPr id="709" name="Picture 3_19" descr=""/>
          <p:cNvPicPr/>
          <p:nvPr/>
        </p:nvPicPr>
        <p:blipFill>
          <a:blip r:embed="rId1"/>
          <a:stretch/>
        </p:blipFill>
        <p:spPr>
          <a:xfrm>
            <a:off x="4128120" y="3036600"/>
            <a:ext cx="3471120" cy="2478960"/>
          </a:xfrm>
          <a:prstGeom prst="rect">
            <a:avLst/>
          </a:prstGeom>
          <a:ln>
            <a:noFill/>
          </a:ln>
        </p:spPr>
      </p:pic>
      <p:pic>
        <p:nvPicPr>
          <p:cNvPr id="710" name="Picture 4_66" descr=""/>
          <p:cNvPicPr/>
          <p:nvPr/>
        </p:nvPicPr>
        <p:blipFill>
          <a:blip r:embed="rId2"/>
          <a:stretch/>
        </p:blipFill>
        <p:spPr>
          <a:xfrm>
            <a:off x="534240" y="2595600"/>
            <a:ext cx="2879640" cy="2972880"/>
          </a:xfrm>
          <a:prstGeom prst="rect">
            <a:avLst/>
          </a:prstGeom>
          <a:ln>
            <a:noFill/>
          </a:ln>
        </p:spPr>
      </p:pic>
      <p:pic>
        <p:nvPicPr>
          <p:cNvPr id="711" name="Picture 5_24" descr=""/>
          <p:cNvPicPr/>
          <p:nvPr/>
        </p:nvPicPr>
        <p:blipFill>
          <a:blip r:embed="rId3"/>
          <a:stretch/>
        </p:blipFill>
        <p:spPr>
          <a:xfrm>
            <a:off x="2766960" y="494640"/>
            <a:ext cx="6314400" cy="903600"/>
          </a:xfrm>
          <a:prstGeom prst="rect">
            <a:avLst/>
          </a:prstGeom>
          <a:ln>
            <a:noFill/>
          </a:ln>
        </p:spPr>
      </p:pic>
      <p:pic>
        <p:nvPicPr>
          <p:cNvPr id="712" name="Picture 7_3" descr=""/>
          <p:cNvPicPr/>
          <p:nvPr/>
        </p:nvPicPr>
        <p:blipFill>
          <a:blip r:embed="rId4"/>
          <a:stretch/>
        </p:blipFill>
        <p:spPr>
          <a:xfrm>
            <a:off x="4070160" y="1559880"/>
            <a:ext cx="6007320" cy="1249920"/>
          </a:xfrm>
          <a:prstGeom prst="rect">
            <a:avLst/>
          </a:prstGeom>
          <a:ln>
            <a:noFill/>
          </a:ln>
        </p:spPr>
      </p:pic>
      <p:sp>
        <p:nvSpPr>
          <p:cNvPr id="713" name="CustomShape 3"/>
          <p:cNvSpPr/>
          <p:nvPr/>
        </p:nvSpPr>
        <p:spPr>
          <a:xfrm>
            <a:off x="7800480" y="3402000"/>
            <a:ext cx="22770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How to revert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multilevel  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Rename and reset</a:t>
            </a:r>
            <a:endParaRPr b="0" lang="en-US" sz="4000" spc="-1" strike="noStrike">
              <a:latin typeface="Arial"/>
            </a:endParaRPr>
          </a:p>
        </p:txBody>
      </p:sp>
      <p:sp>
        <p:nvSpPr>
          <p:cNvPr id="715" name="CustomShape 2"/>
          <p:cNvSpPr/>
          <p:nvPr/>
        </p:nvSpPr>
        <p:spPr>
          <a:xfrm>
            <a:off x="997920" y="1581840"/>
            <a:ext cx="3929040" cy="61200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Rename columns</a:t>
            </a:r>
            <a:endParaRPr b="0" lang="en-US" sz="2100" spc="-1" strike="noStrike">
              <a:latin typeface="Arial"/>
            </a:endParaRPr>
          </a:p>
        </p:txBody>
      </p:sp>
      <p:sp>
        <p:nvSpPr>
          <p:cNvPr id="716" name="CustomShape 3"/>
          <p:cNvSpPr/>
          <p:nvPr/>
        </p:nvSpPr>
        <p:spPr>
          <a:xfrm>
            <a:off x="997920" y="2196000"/>
            <a:ext cx="3929040" cy="2946240"/>
          </a:xfrm>
          <a:prstGeom prst="rect">
            <a:avLst/>
          </a:prstGeom>
          <a:noFill/>
          <a:ln>
            <a:noFill/>
          </a:ln>
        </p:spPr>
        <p:style>
          <a:lnRef idx="0"/>
          <a:fillRef idx="0"/>
          <a:effectRef idx="0"/>
          <a:fontRef idx="minor"/>
        </p:style>
      </p:sp>
      <p:sp>
        <p:nvSpPr>
          <p:cNvPr id="717" name="CustomShape 4"/>
          <p:cNvSpPr/>
          <p:nvPr/>
        </p:nvSpPr>
        <p:spPr>
          <a:xfrm>
            <a:off x="5151600" y="1581840"/>
            <a:ext cx="3929040" cy="61200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Reset index</a:t>
            </a:r>
            <a:endParaRPr b="0" lang="en-US" sz="2100" spc="-1" strike="noStrike">
              <a:latin typeface="Arial"/>
            </a:endParaRPr>
          </a:p>
        </p:txBody>
      </p:sp>
      <p:sp>
        <p:nvSpPr>
          <p:cNvPr id="718" name="CustomShape 5"/>
          <p:cNvSpPr/>
          <p:nvPr/>
        </p:nvSpPr>
        <p:spPr>
          <a:xfrm>
            <a:off x="5151600" y="2196000"/>
            <a:ext cx="3929040" cy="2946240"/>
          </a:xfrm>
          <a:prstGeom prst="rect">
            <a:avLst/>
          </a:prstGeom>
          <a:noFill/>
          <a:ln>
            <a:noFill/>
          </a:ln>
        </p:spPr>
        <p:style>
          <a:lnRef idx="0"/>
          <a:fillRef idx="0"/>
          <a:effectRef idx="0"/>
          <a:fontRef idx="minor"/>
        </p:style>
      </p:sp>
      <p:pic>
        <p:nvPicPr>
          <p:cNvPr id="719" name="Picture 8_1" descr=""/>
          <p:cNvPicPr/>
          <p:nvPr/>
        </p:nvPicPr>
        <p:blipFill>
          <a:blip r:embed="rId1"/>
          <a:stretch/>
        </p:blipFill>
        <p:spPr>
          <a:xfrm>
            <a:off x="191160" y="2451600"/>
            <a:ext cx="4481280" cy="793440"/>
          </a:xfrm>
          <a:prstGeom prst="rect">
            <a:avLst/>
          </a:prstGeom>
          <a:ln>
            <a:noFill/>
          </a:ln>
        </p:spPr>
      </p:pic>
      <p:pic>
        <p:nvPicPr>
          <p:cNvPr id="720" name="Picture 9_2" descr=""/>
          <p:cNvPicPr/>
          <p:nvPr/>
        </p:nvPicPr>
        <p:blipFill>
          <a:blip r:embed="rId2"/>
          <a:stretch/>
        </p:blipFill>
        <p:spPr>
          <a:xfrm>
            <a:off x="90000" y="3646800"/>
            <a:ext cx="4683960" cy="1751400"/>
          </a:xfrm>
          <a:prstGeom prst="rect">
            <a:avLst/>
          </a:prstGeom>
          <a:ln>
            <a:noFill/>
          </a:ln>
        </p:spPr>
      </p:pic>
      <p:pic>
        <p:nvPicPr>
          <p:cNvPr id="721" name="Picture 10_3" descr=""/>
          <p:cNvPicPr/>
          <p:nvPr/>
        </p:nvPicPr>
        <p:blipFill>
          <a:blip r:embed="rId3"/>
          <a:stretch/>
        </p:blipFill>
        <p:spPr>
          <a:xfrm>
            <a:off x="5975280" y="2455200"/>
            <a:ext cx="3061800" cy="612000"/>
          </a:xfrm>
          <a:prstGeom prst="rect">
            <a:avLst/>
          </a:prstGeom>
          <a:ln>
            <a:noFill/>
          </a:ln>
        </p:spPr>
      </p:pic>
      <p:pic>
        <p:nvPicPr>
          <p:cNvPr id="722" name="Picture 11_2" descr=""/>
          <p:cNvPicPr/>
          <p:nvPr/>
        </p:nvPicPr>
        <p:blipFill>
          <a:blip r:embed="rId4"/>
          <a:stretch/>
        </p:blipFill>
        <p:spPr>
          <a:xfrm>
            <a:off x="5368680" y="3273480"/>
            <a:ext cx="4484160" cy="212436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rmAutofit fontScale="41000"/>
          </a:bodyPr>
          <a:p>
            <a:pPr>
              <a:lnSpc>
                <a:spcPct val="85000"/>
              </a:lnSpc>
            </a:pPr>
            <a:r>
              <a:rPr b="0" lang="en-US" sz="4000" spc="-1" strike="noStrike" cap="all">
                <a:solidFill>
                  <a:srgbClr val="ffffff"/>
                </a:solidFill>
                <a:latin typeface="Corbel"/>
                <a:ea typeface="DejaVu Sans"/>
              </a:rPr>
              <a:t> </a:t>
            </a:r>
            <a:r>
              <a:rPr b="0" lang="en-US" sz="4000" spc="-1" strike="noStrike" cap="all">
                <a:solidFill>
                  <a:srgbClr val="ffffff"/>
                </a:solidFill>
                <a:latin typeface="Corbel"/>
                <a:ea typeface="DejaVu Sans"/>
              </a:rPr>
              <a:t>groupby   vs   pivot_table</a:t>
            </a:r>
            <a:br/>
            <a:r>
              <a:rPr b="0" lang="en-US" sz="4000" spc="-1" strike="noStrike" cap="all">
                <a:solidFill>
                  <a:srgbClr val="ffffff"/>
                </a:solidFill>
                <a:latin typeface="Corbel"/>
                <a:ea typeface="DejaVu Sans"/>
              </a:rPr>
              <a:t> vs    crosstab     vs     pivot</a:t>
            </a:r>
            <a:br/>
            <a:endParaRPr b="0" lang="en-US" sz="4000" spc="-1" strike="noStrike">
              <a:latin typeface="Arial"/>
            </a:endParaRPr>
          </a:p>
        </p:txBody>
      </p:sp>
      <p:sp>
        <p:nvSpPr>
          <p:cNvPr id="724" name="CustomShape 2"/>
          <p:cNvSpPr/>
          <p:nvPr/>
        </p:nvSpPr>
        <p:spPr>
          <a:xfrm>
            <a:off x="994320" y="1663200"/>
            <a:ext cx="8087040" cy="3475440"/>
          </a:xfrm>
          <a:prstGeom prst="rect">
            <a:avLst/>
          </a:prstGeom>
          <a:noFill/>
          <a:ln>
            <a:noFill/>
          </a:ln>
        </p:spPr>
        <p:style>
          <a:lnRef idx="0"/>
          <a:fillRef idx="0"/>
          <a:effectRef idx="0"/>
          <a:fontRef idx="minor"/>
        </p:style>
      </p:sp>
      <p:pic>
        <p:nvPicPr>
          <p:cNvPr id="725" name="Picture 2_6" descr="Triplets Pictures | Download Free Images on Unsplash"/>
          <p:cNvPicPr/>
          <p:nvPr/>
        </p:nvPicPr>
        <p:blipFill>
          <a:blip r:embed="rId1"/>
          <a:stretch/>
        </p:blipFill>
        <p:spPr>
          <a:xfrm>
            <a:off x="2583720" y="1697400"/>
            <a:ext cx="4276800" cy="297432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Which is which? </a:t>
            </a:r>
            <a:endParaRPr b="0" lang="en-US" sz="4000" spc="-1" strike="noStrike">
              <a:latin typeface="Arial"/>
            </a:endParaRPr>
          </a:p>
        </p:txBody>
      </p:sp>
      <p:sp>
        <p:nvSpPr>
          <p:cNvPr id="727" name="CustomShape 2"/>
          <p:cNvSpPr/>
          <p:nvPr/>
        </p:nvSpPr>
        <p:spPr>
          <a:xfrm>
            <a:off x="994320" y="1663200"/>
            <a:ext cx="8087040" cy="3475440"/>
          </a:xfrm>
          <a:prstGeom prst="rect">
            <a:avLst/>
          </a:prstGeom>
          <a:noFill/>
          <a:ln>
            <a:noFill/>
          </a:ln>
        </p:spPr>
        <p:style>
          <a:lnRef idx="0"/>
          <a:fillRef idx="0"/>
          <a:effectRef idx="0"/>
          <a:fontRef idx="minor"/>
        </p:style>
      </p:sp>
      <p:pic>
        <p:nvPicPr>
          <p:cNvPr id="728" name="Picture 3_48" descr=""/>
          <p:cNvPicPr/>
          <p:nvPr/>
        </p:nvPicPr>
        <p:blipFill>
          <a:blip r:embed="rId1"/>
          <a:stretch/>
        </p:blipFill>
        <p:spPr>
          <a:xfrm>
            <a:off x="1204200" y="1027800"/>
            <a:ext cx="6810840" cy="2022120"/>
          </a:xfrm>
          <a:prstGeom prst="rect">
            <a:avLst/>
          </a:prstGeom>
          <a:ln>
            <a:noFill/>
          </a:ln>
        </p:spPr>
      </p:pic>
      <p:pic>
        <p:nvPicPr>
          <p:cNvPr id="729" name="Picture 4_67" descr=""/>
          <p:cNvPicPr/>
          <p:nvPr/>
        </p:nvPicPr>
        <p:blipFill>
          <a:blip r:embed="rId2"/>
          <a:stretch/>
        </p:blipFill>
        <p:spPr>
          <a:xfrm>
            <a:off x="313560" y="3142440"/>
            <a:ext cx="3936960" cy="2418120"/>
          </a:xfrm>
          <a:prstGeom prst="rect">
            <a:avLst/>
          </a:prstGeom>
          <a:ln>
            <a:noFill/>
          </a:ln>
        </p:spPr>
      </p:pic>
      <p:pic>
        <p:nvPicPr>
          <p:cNvPr id="730" name="Picture 5_25" descr=""/>
          <p:cNvPicPr/>
          <p:nvPr/>
        </p:nvPicPr>
        <p:blipFill>
          <a:blip r:embed="rId3"/>
          <a:stretch/>
        </p:blipFill>
        <p:spPr>
          <a:xfrm>
            <a:off x="4610520" y="3142440"/>
            <a:ext cx="3728880" cy="2466000"/>
          </a:xfrm>
          <a:prstGeom prst="rect">
            <a:avLst/>
          </a:prstGeom>
          <a:ln>
            <a:noFill/>
          </a:ln>
        </p:spPr>
      </p:pic>
      <p:sp>
        <p:nvSpPr>
          <p:cNvPr id="731" name="CustomShape 3"/>
          <p:cNvSpPr/>
          <p:nvPr/>
        </p:nvSpPr>
        <p:spPr>
          <a:xfrm>
            <a:off x="8712000" y="2324880"/>
            <a:ext cx="1150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Wide vs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Long?</a:t>
            </a:r>
            <a:endParaRPr b="0" lang="en-US" sz="1800" spc="-1" strike="noStrike">
              <a:latin typeface="Arial"/>
            </a:endParaRPr>
          </a:p>
        </p:txBody>
      </p:sp>
      <p:sp>
        <p:nvSpPr>
          <p:cNvPr id="732" name="CustomShape 4"/>
          <p:cNvSpPr/>
          <p:nvPr/>
        </p:nvSpPr>
        <p:spPr>
          <a:xfrm>
            <a:off x="8512200" y="3780000"/>
            <a:ext cx="1737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When to use?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Tidy</a:t>
            </a:r>
            <a:endParaRPr b="0" lang="en-US" sz="4000" spc="-1" strike="noStrike">
              <a:latin typeface="Arial"/>
            </a:endParaRPr>
          </a:p>
        </p:txBody>
      </p:sp>
      <p:sp>
        <p:nvSpPr>
          <p:cNvPr id="734" name="CustomShape 2"/>
          <p:cNvSpPr/>
          <p:nvPr/>
        </p:nvSpPr>
        <p:spPr>
          <a:xfrm>
            <a:off x="996480" y="1663200"/>
            <a:ext cx="3929040" cy="3475440"/>
          </a:xfrm>
          <a:prstGeom prst="rect">
            <a:avLst/>
          </a:prstGeom>
          <a:noFill/>
          <a:ln>
            <a:noFill/>
          </a:ln>
        </p:spPr>
        <p:style>
          <a:lnRef idx="0"/>
          <a:fillRef idx="0"/>
          <a:effectRef idx="0"/>
          <a:fontRef idx="minor"/>
        </p:style>
      </p:sp>
      <p:sp>
        <p:nvSpPr>
          <p:cNvPr id="735" name="CustomShape 3"/>
          <p:cNvSpPr/>
          <p:nvPr/>
        </p:nvSpPr>
        <p:spPr>
          <a:xfrm>
            <a:off x="5150880" y="1663200"/>
            <a:ext cx="3929040" cy="3475440"/>
          </a:xfrm>
          <a:prstGeom prst="rect">
            <a:avLst/>
          </a:prstGeom>
          <a:noFill/>
          <a:ln>
            <a:noFill/>
          </a:ln>
        </p:spPr>
        <p:style>
          <a:lnRef idx="0"/>
          <a:fillRef idx="0"/>
          <a:effectRef idx="0"/>
          <a:fontRef idx="minor"/>
        </p:style>
      </p:sp>
      <p:pic>
        <p:nvPicPr>
          <p:cNvPr id="736" name="Picture 4_68" descr=""/>
          <p:cNvPicPr/>
          <p:nvPr/>
        </p:nvPicPr>
        <p:blipFill>
          <a:blip r:embed="rId1"/>
          <a:stretch/>
        </p:blipFill>
        <p:spPr>
          <a:xfrm>
            <a:off x="313560" y="2226600"/>
            <a:ext cx="9213840" cy="321156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Similar?</a:t>
            </a:r>
            <a:endParaRPr b="0" lang="en-US" sz="4000" spc="-1" strike="noStrike">
              <a:latin typeface="Arial"/>
            </a:endParaRPr>
          </a:p>
        </p:txBody>
      </p:sp>
      <p:sp>
        <p:nvSpPr>
          <p:cNvPr id="738" name="CustomShape 2"/>
          <p:cNvSpPr/>
          <p:nvPr/>
        </p:nvSpPr>
        <p:spPr>
          <a:xfrm>
            <a:off x="994320" y="1663200"/>
            <a:ext cx="8087040" cy="3475440"/>
          </a:xfrm>
          <a:prstGeom prst="rect">
            <a:avLst/>
          </a:prstGeom>
          <a:noFill/>
          <a:ln>
            <a:noFill/>
          </a:ln>
        </p:spPr>
        <p:style>
          <a:lnRef idx="0"/>
          <a:fillRef idx="0"/>
          <a:effectRef idx="0"/>
          <a:fontRef idx="minor"/>
        </p:style>
      </p:sp>
      <p:pic>
        <p:nvPicPr>
          <p:cNvPr id="739" name="Picture 3_50" descr=""/>
          <p:cNvPicPr/>
          <p:nvPr/>
        </p:nvPicPr>
        <p:blipFill>
          <a:blip r:embed="rId1"/>
          <a:stretch/>
        </p:blipFill>
        <p:spPr>
          <a:xfrm>
            <a:off x="161640" y="1663200"/>
            <a:ext cx="5976000" cy="753840"/>
          </a:xfrm>
          <a:prstGeom prst="rect">
            <a:avLst/>
          </a:prstGeom>
          <a:ln>
            <a:noFill/>
          </a:ln>
        </p:spPr>
      </p:pic>
      <p:pic>
        <p:nvPicPr>
          <p:cNvPr id="740" name="Picture 4_69" descr=""/>
          <p:cNvPicPr/>
          <p:nvPr/>
        </p:nvPicPr>
        <p:blipFill>
          <a:blip r:embed="rId2"/>
          <a:stretch/>
        </p:blipFill>
        <p:spPr>
          <a:xfrm>
            <a:off x="0" y="4329000"/>
            <a:ext cx="6598080" cy="557280"/>
          </a:xfrm>
          <a:prstGeom prst="rect">
            <a:avLst/>
          </a:prstGeom>
          <a:ln>
            <a:noFill/>
          </a:ln>
        </p:spPr>
      </p:pic>
      <p:pic>
        <p:nvPicPr>
          <p:cNvPr id="741" name="Picture 5_26" descr=""/>
          <p:cNvPicPr/>
          <p:nvPr/>
        </p:nvPicPr>
        <p:blipFill>
          <a:blip r:embed="rId3"/>
          <a:stretch/>
        </p:blipFill>
        <p:spPr>
          <a:xfrm>
            <a:off x="6796080" y="1162800"/>
            <a:ext cx="3279960" cy="2169000"/>
          </a:xfrm>
          <a:prstGeom prst="rect">
            <a:avLst/>
          </a:prstGeom>
          <a:ln>
            <a:noFill/>
          </a:ln>
        </p:spPr>
      </p:pic>
      <p:pic>
        <p:nvPicPr>
          <p:cNvPr id="742" name="Picture 6_2" descr=""/>
          <p:cNvPicPr/>
          <p:nvPr/>
        </p:nvPicPr>
        <p:blipFill>
          <a:blip r:embed="rId4"/>
          <a:stretch/>
        </p:blipFill>
        <p:spPr>
          <a:xfrm>
            <a:off x="6796080" y="3402000"/>
            <a:ext cx="3279960" cy="207252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pivot_table vs pd.crosstab</a:t>
            </a:r>
            <a:br/>
            <a:endParaRPr b="0" lang="en-US" sz="4000" spc="-1" strike="noStrike">
              <a:latin typeface="Arial"/>
            </a:endParaRPr>
          </a:p>
        </p:txBody>
      </p:sp>
      <p:sp>
        <p:nvSpPr>
          <p:cNvPr id="744" name="CustomShape 2"/>
          <p:cNvSpPr/>
          <p:nvPr/>
        </p:nvSpPr>
        <p:spPr>
          <a:xfrm>
            <a:off x="994320" y="1663200"/>
            <a:ext cx="8087040" cy="3475440"/>
          </a:xfrm>
          <a:prstGeom prst="rect">
            <a:avLst/>
          </a:prstGeom>
          <a:noFill/>
          <a:ln>
            <a:noFill/>
          </a:ln>
        </p:spPr>
        <p:style>
          <a:lnRef idx="0"/>
          <a:fillRef idx="0"/>
          <a:effectRef idx="0"/>
          <a:fontRef idx="minor"/>
        </p:style>
      </p:sp>
      <p:pic>
        <p:nvPicPr>
          <p:cNvPr id="745" name="Picture 3_51" descr=""/>
          <p:cNvPicPr/>
          <p:nvPr/>
        </p:nvPicPr>
        <p:blipFill>
          <a:blip r:embed="rId1"/>
          <a:stretch/>
        </p:blipFill>
        <p:spPr>
          <a:xfrm>
            <a:off x="1636200" y="2894400"/>
            <a:ext cx="6043680" cy="1996200"/>
          </a:xfrm>
          <a:prstGeom prst="rect">
            <a:avLst/>
          </a:prstGeom>
          <a:ln>
            <a:noFill/>
          </a:ln>
        </p:spPr>
      </p:pic>
      <p:pic>
        <p:nvPicPr>
          <p:cNvPr id="746" name="Picture 4_70" descr=""/>
          <p:cNvPicPr/>
          <p:nvPr/>
        </p:nvPicPr>
        <p:blipFill>
          <a:blip r:embed="rId2"/>
          <a:stretch/>
        </p:blipFill>
        <p:spPr>
          <a:xfrm>
            <a:off x="1587240" y="1751760"/>
            <a:ext cx="6140880" cy="65160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with pivot_table?</a:t>
            </a:r>
            <a:endParaRPr b="0" lang="en-US" sz="4000" spc="-1" strike="noStrike">
              <a:latin typeface="Arial"/>
            </a:endParaRPr>
          </a:p>
        </p:txBody>
      </p:sp>
      <p:sp>
        <p:nvSpPr>
          <p:cNvPr id="748" name="CustomShape 2"/>
          <p:cNvSpPr/>
          <p:nvPr/>
        </p:nvSpPr>
        <p:spPr>
          <a:xfrm>
            <a:off x="994320" y="1663200"/>
            <a:ext cx="8087040" cy="3475440"/>
          </a:xfrm>
          <a:prstGeom prst="rect">
            <a:avLst/>
          </a:prstGeom>
          <a:noFill/>
          <a:ln>
            <a:noFill/>
          </a:ln>
        </p:spPr>
        <p:style>
          <a:lnRef idx="0"/>
          <a:fillRef idx="0"/>
          <a:effectRef idx="0"/>
          <a:fontRef idx="minor"/>
        </p:style>
      </p:sp>
      <p:pic>
        <p:nvPicPr>
          <p:cNvPr id="749" name="Picture 3_52" descr=""/>
          <p:cNvPicPr/>
          <p:nvPr/>
        </p:nvPicPr>
        <p:blipFill>
          <a:blip r:embed="rId1"/>
          <a:stretch/>
        </p:blipFill>
        <p:spPr>
          <a:xfrm>
            <a:off x="1643040" y="2326680"/>
            <a:ext cx="5932800" cy="182160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with pivot_table?</a:t>
            </a:r>
            <a:endParaRPr b="0" lang="en-US" sz="4000" spc="-1" strike="noStrike">
              <a:latin typeface="Arial"/>
            </a:endParaRPr>
          </a:p>
        </p:txBody>
      </p:sp>
      <p:sp>
        <p:nvSpPr>
          <p:cNvPr id="751" name="CustomShape 2"/>
          <p:cNvSpPr/>
          <p:nvPr/>
        </p:nvSpPr>
        <p:spPr>
          <a:xfrm>
            <a:off x="994320" y="1663200"/>
            <a:ext cx="8087040" cy="3475440"/>
          </a:xfrm>
          <a:prstGeom prst="rect">
            <a:avLst/>
          </a:prstGeom>
          <a:noFill/>
          <a:ln>
            <a:noFill/>
          </a:ln>
        </p:spPr>
        <p:style>
          <a:lnRef idx="0"/>
          <a:fillRef idx="0"/>
          <a:effectRef idx="0"/>
          <a:fontRef idx="minor"/>
        </p:style>
      </p:sp>
      <p:pic>
        <p:nvPicPr>
          <p:cNvPr id="752" name="Picture 3_53" descr=""/>
          <p:cNvPicPr/>
          <p:nvPr/>
        </p:nvPicPr>
        <p:blipFill>
          <a:blip r:embed="rId1"/>
          <a:stretch/>
        </p:blipFill>
        <p:spPr>
          <a:xfrm>
            <a:off x="1643040" y="2326680"/>
            <a:ext cx="5932800" cy="1821600"/>
          </a:xfrm>
          <a:prstGeom prst="rect">
            <a:avLst/>
          </a:prstGeom>
          <a:ln>
            <a:noFill/>
          </a:ln>
        </p:spPr>
      </p:pic>
      <p:pic>
        <p:nvPicPr>
          <p:cNvPr id="753" name="Picture 4_71" descr=""/>
          <p:cNvPicPr/>
          <p:nvPr/>
        </p:nvPicPr>
        <p:blipFill>
          <a:blip r:embed="rId2"/>
          <a:stretch/>
        </p:blipFill>
        <p:spPr>
          <a:xfrm>
            <a:off x="1538640" y="4401720"/>
            <a:ext cx="6140880" cy="761760"/>
          </a:xfrm>
          <a:prstGeom prst="rect">
            <a:avLst/>
          </a:prstGeom>
          <a:ln>
            <a:noFill/>
          </a:ln>
        </p:spPr>
      </p:pic>
      <p:sp>
        <p:nvSpPr>
          <p:cNvPr id="754" name="CustomShape 3"/>
          <p:cNvSpPr/>
          <p:nvPr/>
        </p:nvSpPr>
        <p:spPr>
          <a:xfrm>
            <a:off x="7631640" y="3052440"/>
            <a:ext cx="2788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about cross_tab?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With cross_tab</a:t>
            </a:r>
            <a:endParaRPr b="0" lang="en-US" sz="4000" spc="-1" strike="noStrike">
              <a:latin typeface="Arial"/>
            </a:endParaRPr>
          </a:p>
        </p:txBody>
      </p:sp>
      <p:sp>
        <p:nvSpPr>
          <p:cNvPr id="756" name="CustomShape 2"/>
          <p:cNvSpPr/>
          <p:nvPr/>
        </p:nvSpPr>
        <p:spPr>
          <a:xfrm>
            <a:off x="994320" y="1663200"/>
            <a:ext cx="8087040" cy="3475440"/>
          </a:xfrm>
          <a:prstGeom prst="rect">
            <a:avLst/>
          </a:prstGeom>
          <a:noFill/>
          <a:ln>
            <a:noFill/>
          </a:ln>
        </p:spPr>
        <p:style>
          <a:lnRef idx="0"/>
          <a:fillRef idx="0"/>
          <a:effectRef idx="0"/>
          <a:fontRef idx="minor"/>
        </p:style>
      </p:sp>
      <p:pic>
        <p:nvPicPr>
          <p:cNvPr id="757" name="Picture 3_54" descr=""/>
          <p:cNvPicPr/>
          <p:nvPr/>
        </p:nvPicPr>
        <p:blipFill>
          <a:blip r:embed="rId1"/>
          <a:stretch/>
        </p:blipFill>
        <p:spPr>
          <a:xfrm>
            <a:off x="1643040" y="2326680"/>
            <a:ext cx="5932800" cy="1821600"/>
          </a:xfrm>
          <a:prstGeom prst="rect">
            <a:avLst/>
          </a:prstGeom>
          <a:ln>
            <a:noFill/>
          </a:ln>
        </p:spPr>
      </p:pic>
      <p:pic>
        <p:nvPicPr>
          <p:cNvPr id="758" name="Picture 4_72" descr=""/>
          <p:cNvPicPr/>
          <p:nvPr/>
        </p:nvPicPr>
        <p:blipFill>
          <a:blip r:embed="rId2"/>
          <a:stretch/>
        </p:blipFill>
        <p:spPr>
          <a:xfrm>
            <a:off x="1643040" y="1460520"/>
            <a:ext cx="5991480" cy="698760"/>
          </a:xfrm>
          <a:prstGeom prst="rect">
            <a:avLst/>
          </a:prstGeom>
          <a:ln>
            <a:noFill/>
          </a:ln>
        </p:spPr>
      </p:pic>
      <p:pic>
        <p:nvPicPr>
          <p:cNvPr id="759" name="Picture 5_27" descr=""/>
          <p:cNvPicPr/>
          <p:nvPr/>
        </p:nvPicPr>
        <p:blipFill>
          <a:blip r:embed="rId3"/>
          <a:stretch/>
        </p:blipFill>
        <p:spPr>
          <a:xfrm>
            <a:off x="1538640" y="4401720"/>
            <a:ext cx="6140880" cy="7617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994320" y="234720"/>
            <a:ext cx="8087040" cy="1245240"/>
          </a:xfrm>
          <a:prstGeom prst="rect">
            <a:avLst/>
          </a:prstGeom>
          <a:noFill/>
          <a:ln>
            <a:noFill/>
          </a:ln>
        </p:spPr>
        <p:style>
          <a:lnRef idx="0"/>
          <a:fillRef idx="0"/>
          <a:effectRef idx="0"/>
          <a:fontRef idx="minor"/>
        </p:style>
      </p:sp>
      <p:sp>
        <p:nvSpPr>
          <p:cNvPr id="370" name="CustomShape 2"/>
          <p:cNvSpPr/>
          <p:nvPr/>
        </p:nvSpPr>
        <p:spPr>
          <a:xfrm>
            <a:off x="994320" y="1663200"/>
            <a:ext cx="8087040" cy="3475440"/>
          </a:xfrm>
          <a:prstGeom prst="rect">
            <a:avLst/>
          </a:prstGeom>
          <a:noFill/>
          <a:ln>
            <a:noFill/>
          </a:ln>
        </p:spPr>
        <p:style>
          <a:lnRef idx="0"/>
          <a:fillRef idx="0"/>
          <a:effectRef idx="0"/>
          <a:fontRef idx="minor"/>
        </p:style>
      </p:sp>
      <p:pic>
        <p:nvPicPr>
          <p:cNvPr id="371" name="Picture 3_105" descr=""/>
          <p:cNvPicPr/>
          <p:nvPr/>
        </p:nvPicPr>
        <p:blipFill>
          <a:blip r:embed="rId1"/>
          <a:stretch/>
        </p:blipFill>
        <p:spPr>
          <a:xfrm>
            <a:off x="1920600" y="2279520"/>
            <a:ext cx="6235560" cy="1108440"/>
          </a:xfrm>
          <a:prstGeom prst="rect">
            <a:avLst/>
          </a:prstGeom>
          <a:ln>
            <a:noFill/>
          </a:ln>
        </p:spPr>
      </p:pic>
      <p:pic>
        <p:nvPicPr>
          <p:cNvPr id="372" name="Picture 4_62" descr=""/>
          <p:cNvPicPr/>
          <p:nvPr/>
        </p:nvPicPr>
        <p:blipFill>
          <a:blip r:embed="rId2"/>
          <a:stretch/>
        </p:blipFill>
        <p:spPr>
          <a:xfrm>
            <a:off x="1920600" y="4006800"/>
            <a:ext cx="6235560" cy="90360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relative frequency?</a:t>
            </a:r>
            <a:endParaRPr b="0" lang="en-US" sz="4000" spc="-1" strike="noStrike">
              <a:latin typeface="Arial"/>
            </a:endParaRPr>
          </a:p>
        </p:txBody>
      </p:sp>
      <p:sp>
        <p:nvSpPr>
          <p:cNvPr id="761" name="CustomShape 2"/>
          <p:cNvSpPr/>
          <p:nvPr/>
        </p:nvSpPr>
        <p:spPr>
          <a:xfrm>
            <a:off x="994320" y="1663200"/>
            <a:ext cx="8087040" cy="3475440"/>
          </a:xfrm>
          <a:prstGeom prst="rect">
            <a:avLst/>
          </a:prstGeom>
          <a:noFill/>
          <a:ln>
            <a:noFill/>
          </a:ln>
        </p:spPr>
        <p:style>
          <a:lnRef idx="0"/>
          <a:fillRef idx="0"/>
          <a:effectRef idx="0"/>
          <a:fontRef idx="minor"/>
        </p:style>
      </p:sp>
      <p:pic>
        <p:nvPicPr>
          <p:cNvPr id="762" name="Picture 3_55" descr=""/>
          <p:cNvPicPr/>
          <p:nvPr/>
        </p:nvPicPr>
        <p:blipFill>
          <a:blip r:embed="rId1"/>
          <a:stretch/>
        </p:blipFill>
        <p:spPr>
          <a:xfrm>
            <a:off x="2503800" y="2130120"/>
            <a:ext cx="5070240" cy="140760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Pretty easy</a:t>
            </a:r>
            <a:endParaRPr b="0" lang="en-US" sz="4000" spc="-1" strike="noStrike">
              <a:latin typeface="Arial"/>
            </a:endParaRPr>
          </a:p>
        </p:txBody>
      </p:sp>
      <p:sp>
        <p:nvSpPr>
          <p:cNvPr id="764" name="CustomShape 2"/>
          <p:cNvSpPr/>
          <p:nvPr/>
        </p:nvSpPr>
        <p:spPr>
          <a:xfrm>
            <a:off x="994320" y="1663200"/>
            <a:ext cx="8087040" cy="3475440"/>
          </a:xfrm>
          <a:prstGeom prst="rect">
            <a:avLst/>
          </a:prstGeom>
          <a:noFill/>
          <a:ln>
            <a:noFill/>
          </a:ln>
        </p:spPr>
        <p:style>
          <a:lnRef idx="0"/>
          <a:fillRef idx="0"/>
          <a:effectRef idx="0"/>
          <a:fontRef idx="minor"/>
        </p:style>
      </p:sp>
      <p:pic>
        <p:nvPicPr>
          <p:cNvPr id="765" name="Picture 3_56" descr=""/>
          <p:cNvPicPr/>
          <p:nvPr/>
        </p:nvPicPr>
        <p:blipFill>
          <a:blip r:embed="rId1"/>
          <a:stretch/>
        </p:blipFill>
        <p:spPr>
          <a:xfrm>
            <a:off x="2503800" y="2130120"/>
            <a:ext cx="5070240" cy="1407600"/>
          </a:xfrm>
          <a:prstGeom prst="rect">
            <a:avLst/>
          </a:prstGeom>
          <a:ln>
            <a:noFill/>
          </a:ln>
        </p:spPr>
      </p:pic>
      <p:pic>
        <p:nvPicPr>
          <p:cNvPr id="766" name="Picture 4_73" descr=""/>
          <p:cNvPicPr/>
          <p:nvPr/>
        </p:nvPicPr>
        <p:blipFill>
          <a:blip r:embed="rId2"/>
          <a:stretch/>
        </p:blipFill>
        <p:spPr>
          <a:xfrm>
            <a:off x="2503800" y="4006440"/>
            <a:ext cx="5519160" cy="69120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Normalizing over rows or df</a:t>
            </a:r>
            <a:endParaRPr b="0" lang="en-US" sz="4000" spc="-1" strike="noStrike">
              <a:latin typeface="Arial"/>
            </a:endParaRPr>
          </a:p>
        </p:txBody>
      </p:sp>
      <p:sp>
        <p:nvSpPr>
          <p:cNvPr id="768" name="CustomShape 2"/>
          <p:cNvSpPr/>
          <p:nvPr/>
        </p:nvSpPr>
        <p:spPr>
          <a:xfrm>
            <a:off x="994320" y="1663200"/>
            <a:ext cx="8087040" cy="3475440"/>
          </a:xfrm>
          <a:prstGeom prst="rect">
            <a:avLst/>
          </a:prstGeom>
          <a:noFill/>
          <a:ln>
            <a:noFill/>
          </a:ln>
        </p:spPr>
        <p:style>
          <a:lnRef idx="0"/>
          <a:fillRef idx="0"/>
          <a:effectRef idx="0"/>
          <a:fontRef idx="minor"/>
        </p:style>
      </p:sp>
      <p:pic>
        <p:nvPicPr>
          <p:cNvPr id="769" name="Picture 3_57" descr=""/>
          <p:cNvPicPr/>
          <p:nvPr/>
        </p:nvPicPr>
        <p:blipFill>
          <a:blip r:embed="rId1"/>
          <a:stretch/>
        </p:blipFill>
        <p:spPr>
          <a:xfrm>
            <a:off x="2503800" y="2130120"/>
            <a:ext cx="5070240" cy="1407600"/>
          </a:xfrm>
          <a:prstGeom prst="rect">
            <a:avLst/>
          </a:prstGeom>
          <a:ln>
            <a:noFill/>
          </a:ln>
        </p:spPr>
      </p:pic>
      <p:pic>
        <p:nvPicPr>
          <p:cNvPr id="770" name="Picture 4_74" descr=""/>
          <p:cNvPicPr/>
          <p:nvPr/>
        </p:nvPicPr>
        <p:blipFill>
          <a:blip r:embed="rId2"/>
          <a:stretch/>
        </p:blipFill>
        <p:spPr>
          <a:xfrm>
            <a:off x="2503800" y="4006440"/>
            <a:ext cx="5519160" cy="691200"/>
          </a:xfrm>
          <a:prstGeom prst="rect">
            <a:avLst/>
          </a:prstGeom>
          <a:ln>
            <a:noFill/>
          </a:ln>
        </p:spPr>
      </p:pic>
      <p:pic>
        <p:nvPicPr>
          <p:cNvPr id="771" name="Picture 5_28" descr=""/>
          <p:cNvPicPr/>
          <p:nvPr/>
        </p:nvPicPr>
        <p:blipFill>
          <a:blip r:embed="rId3"/>
          <a:stretch/>
        </p:blipFill>
        <p:spPr>
          <a:xfrm>
            <a:off x="2298960" y="4844880"/>
            <a:ext cx="5928480" cy="78552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Bottom line</a:t>
            </a:r>
            <a:endParaRPr b="0" lang="en-US" sz="4000" spc="-1" strike="noStrike">
              <a:latin typeface="Arial"/>
            </a:endParaRPr>
          </a:p>
        </p:txBody>
      </p:sp>
      <p:sp>
        <p:nvSpPr>
          <p:cNvPr id="773"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Cross_tab easier for frequency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It seems that it can do everything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 think I can recommend it over pivot_table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 vs pivot_table </a:t>
            </a:r>
            <a:endParaRPr b="0" lang="en-US" sz="4000" spc="-1" strike="noStrike">
              <a:latin typeface="Arial"/>
            </a:endParaRPr>
          </a:p>
        </p:txBody>
      </p:sp>
      <p:sp>
        <p:nvSpPr>
          <p:cNvPr id="775" name="CustomShape 2"/>
          <p:cNvSpPr/>
          <p:nvPr/>
        </p:nvSpPr>
        <p:spPr>
          <a:xfrm>
            <a:off x="994320" y="1663200"/>
            <a:ext cx="8087040" cy="3475440"/>
          </a:xfrm>
          <a:prstGeom prst="rect">
            <a:avLst/>
          </a:prstGeom>
          <a:noFill/>
          <a:ln>
            <a:noFill/>
          </a:ln>
        </p:spPr>
        <p:style>
          <a:lnRef idx="0"/>
          <a:fillRef idx="0"/>
          <a:effectRef idx="0"/>
          <a:fontRef idx="minor"/>
        </p:style>
      </p:sp>
      <p:pic>
        <p:nvPicPr>
          <p:cNvPr id="776" name="Picture 3_58" descr="Free Ignore Cliparts, Download Free Ignore Cliparts png images, Free  ClipArts on Clipart Library"/>
          <p:cNvPicPr/>
          <p:nvPr/>
        </p:nvPicPr>
        <p:blipFill>
          <a:blip r:embed="rId1"/>
          <a:stretch/>
        </p:blipFill>
        <p:spPr>
          <a:xfrm>
            <a:off x="2867400" y="1950840"/>
            <a:ext cx="3856680" cy="295884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aggregation</a:t>
            </a:r>
            <a:endParaRPr b="0" lang="en-US" sz="4000" spc="-1" strike="noStrike">
              <a:latin typeface="Arial"/>
            </a:endParaRPr>
          </a:p>
        </p:txBody>
      </p:sp>
      <p:sp>
        <p:nvSpPr>
          <p:cNvPr id="778" name="CustomShape 2"/>
          <p:cNvSpPr/>
          <p:nvPr/>
        </p:nvSpPr>
        <p:spPr>
          <a:xfrm>
            <a:off x="994320" y="1663200"/>
            <a:ext cx="8087040" cy="3475440"/>
          </a:xfrm>
          <a:prstGeom prst="rect">
            <a:avLst/>
          </a:prstGeom>
          <a:noFill/>
          <a:ln>
            <a:noFill/>
          </a:ln>
        </p:spPr>
        <p:style>
          <a:lnRef idx="0"/>
          <a:fillRef idx="0"/>
          <a:effectRef idx="0"/>
          <a:fontRef idx="minor"/>
        </p:style>
      </p:sp>
      <p:pic>
        <p:nvPicPr>
          <p:cNvPr id="779" name="Picture 3_59" descr=""/>
          <p:cNvPicPr/>
          <p:nvPr/>
        </p:nvPicPr>
        <p:blipFill>
          <a:blip r:embed="rId1"/>
          <a:stretch/>
        </p:blipFill>
        <p:spPr>
          <a:xfrm>
            <a:off x="2952360" y="2973960"/>
            <a:ext cx="3313800" cy="1517760"/>
          </a:xfrm>
          <a:prstGeom prst="rect">
            <a:avLst/>
          </a:prstGeom>
          <a:ln>
            <a:noFill/>
          </a:ln>
        </p:spPr>
      </p:pic>
      <p:pic>
        <p:nvPicPr>
          <p:cNvPr id="780" name="Picture 4_75" descr=""/>
          <p:cNvPicPr/>
          <p:nvPr/>
        </p:nvPicPr>
        <p:blipFill>
          <a:blip r:embed="rId2"/>
          <a:stretch/>
        </p:blipFill>
        <p:spPr>
          <a:xfrm>
            <a:off x="1887840" y="2010240"/>
            <a:ext cx="5731560" cy="53316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 Pitfalls </a:t>
            </a:r>
            <a:endParaRPr b="0" lang="en-US" sz="4000" spc="-1" strike="noStrike">
              <a:latin typeface="Arial"/>
            </a:endParaRPr>
          </a:p>
        </p:txBody>
      </p:sp>
      <p:sp>
        <p:nvSpPr>
          <p:cNvPr id="782" name="CustomShape 2"/>
          <p:cNvSpPr/>
          <p:nvPr/>
        </p:nvSpPr>
        <p:spPr>
          <a:xfrm>
            <a:off x="994320" y="1663200"/>
            <a:ext cx="8087040" cy="3475440"/>
          </a:xfrm>
          <a:prstGeom prst="rect">
            <a:avLst/>
          </a:prstGeom>
          <a:noFill/>
          <a:ln>
            <a:noFill/>
          </a:ln>
        </p:spPr>
        <p:style>
          <a:lnRef idx="0"/>
          <a:fillRef idx="0"/>
          <a:effectRef idx="0"/>
          <a:fontRef idx="minor"/>
        </p:style>
      </p:sp>
      <p:pic>
        <p:nvPicPr>
          <p:cNvPr id="783" name="Picture 3_60" descr=""/>
          <p:cNvPicPr/>
          <p:nvPr/>
        </p:nvPicPr>
        <p:blipFill>
          <a:blip r:embed="rId1"/>
          <a:stretch/>
        </p:blipFill>
        <p:spPr>
          <a:xfrm>
            <a:off x="542880" y="1935000"/>
            <a:ext cx="2738880" cy="2990880"/>
          </a:xfrm>
          <a:prstGeom prst="rect">
            <a:avLst/>
          </a:prstGeom>
          <a:ln>
            <a:noFill/>
          </a:ln>
        </p:spPr>
      </p:pic>
      <p:pic>
        <p:nvPicPr>
          <p:cNvPr id="784" name="Picture 4_76" descr=""/>
          <p:cNvPicPr/>
          <p:nvPr/>
        </p:nvPicPr>
        <p:blipFill>
          <a:blip r:embed="rId2"/>
          <a:stretch/>
        </p:blipFill>
        <p:spPr>
          <a:xfrm>
            <a:off x="3539520" y="1935000"/>
            <a:ext cx="6393240" cy="1029600"/>
          </a:xfrm>
          <a:prstGeom prst="rect">
            <a:avLst/>
          </a:prstGeom>
          <a:ln>
            <a:noFill/>
          </a:ln>
        </p:spPr>
      </p:pic>
      <p:pic>
        <p:nvPicPr>
          <p:cNvPr id="785" name="Picture 5_29" descr=""/>
          <p:cNvPicPr/>
          <p:nvPr/>
        </p:nvPicPr>
        <p:blipFill>
          <a:blip r:embed="rId3"/>
          <a:stretch/>
        </p:blipFill>
        <p:spPr>
          <a:xfrm>
            <a:off x="8342640" y="4042800"/>
            <a:ext cx="1221120" cy="142092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Melt vs stack</a:t>
            </a:r>
            <a:endParaRPr b="0" lang="en-US" sz="4000" spc="-1" strike="noStrike">
              <a:latin typeface="Arial"/>
            </a:endParaRPr>
          </a:p>
        </p:txBody>
      </p:sp>
      <p:sp>
        <p:nvSpPr>
          <p:cNvPr id="787" name="CustomShape 2"/>
          <p:cNvSpPr/>
          <p:nvPr/>
        </p:nvSpPr>
        <p:spPr>
          <a:xfrm>
            <a:off x="994320" y="1663200"/>
            <a:ext cx="8087040" cy="3475440"/>
          </a:xfrm>
          <a:prstGeom prst="rect">
            <a:avLst/>
          </a:prstGeom>
          <a:noFill/>
          <a:ln>
            <a:noFill/>
          </a:ln>
        </p:spPr>
        <p:style>
          <a:lnRef idx="0"/>
          <a:fillRef idx="0"/>
          <a:effectRef idx="0"/>
          <a:fontRef idx="minor"/>
        </p:style>
      </p:sp>
      <p:pic>
        <p:nvPicPr>
          <p:cNvPr id="788" name="Picture 3_61" descr=""/>
          <p:cNvPicPr/>
          <p:nvPr/>
        </p:nvPicPr>
        <p:blipFill>
          <a:blip r:embed="rId1"/>
          <a:stretch/>
        </p:blipFill>
        <p:spPr>
          <a:xfrm>
            <a:off x="1231560" y="1883160"/>
            <a:ext cx="4226400" cy="2636280"/>
          </a:xfrm>
          <a:prstGeom prst="rect">
            <a:avLst/>
          </a:prstGeom>
          <a:ln>
            <a:noFill/>
          </a:ln>
        </p:spPr>
      </p:pic>
      <p:sp>
        <p:nvSpPr>
          <p:cNvPr id="789" name="CustomShape 3"/>
          <p:cNvSpPr/>
          <p:nvPr/>
        </p:nvSpPr>
        <p:spPr>
          <a:xfrm>
            <a:off x="5137920" y="1226880"/>
            <a:ext cx="2095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reshape?</a:t>
            </a:r>
            <a:endParaRPr b="0" lang="en-US" sz="1800" spc="-1" strike="noStrike">
              <a:latin typeface="Arial"/>
            </a:endParaRPr>
          </a:p>
        </p:txBody>
      </p:sp>
      <p:pic>
        <p:nvPicPr>
          <p:cNvPr id="790" name="Picture 5_30" descr=""/>
          <p:cNvPicPr/>
          <p:nvPr/>
        </p:nvPicPr>
        <p:blipFill>
          <a:blip r:embed="rId2"/>
          <a:stretch/>
        </p:blipFill>
        <p:spPr>
          <a:xfrm>
            <a:off x="6494760" y="1938240"/>
            <a:ext cx="2565720" cy="252612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Using melt</a:t>
            </a:r>
            <a:endParaRPr b="0" lang="en-US" sz="4000" spc="-1" strike="noStrike">
              <a:latin typeface="Arial"/>
            </a:endParaRPr>
          </a:p>
        </p:txBody>
      </p:sp>
      <p:sp>
        <p:nvSpPr>
          <p:cNvPr id="792" name="CustomShape 2"/>
          <p:cNvSpPr/>
          <p:nvPr/>
        </p:nvSpPr>
        <p:spPr>
          <a:xfrm>
            <a:off x="994320" y="1663200"/>
            <a:ext cx="8087040" cy="3475440"/>
          </a:xfrm>
          <a:prstGeom prst="rect">
            <a:avLst/>
          </a:prstGeom>
          <a:noFill/>
          <a:ln>
            <a:noFill/>
          </a:ln>
        </p:spPr>
        <p:style>
          <a:lnRef idx="0"/>
          <a:fillRef idx="0"/>
          <a:effectRef idx="0"/>
          <a:fontRef idx="minor"/>
        </p:style>
      </p:sp>
      <p:pic>
        <p:nvPicPr>
          <p:cNvPr id="793" name="Picture 3_62" descr=""/>
          <p:cNvPicPr/>
          <p:nvPr/>
        </p:nvPicPr>
        <p:blipFill>
          <a:blip r:embed="rId1"/>
          <a:stretch/>
        </p:blipFill>
        <p:spPr>
          <a:xfrm>
            <a:off x="1231560" y="1883160"/>
            <a:ext cx="4226400" cy="2636280"/>
          </a:xfrm>
          <a:prstGeom prst="rect">
            <a:avLst/>
          </a:prstGeom>
          <a:ln>
            <a:noFill/>
          </a:ln>
        </p:spPr>
      </p:pic>
      <p:pic>
        <p:nvPicPr>
          <p:cNvPr id="794" name="Picture 5_31" descr=""/>
          <p:cNvPicPr/>
          <p:nvPr/>
        </p:nvPicPr>
        <p:blipFill>
          <a:blip r:embed="rId2"/>
          <a:stretch/>
        </p:blipFill>
        <p:spPr>
          <a:xfrm>
            <a:off x="6494760" y="1938240"/>
            <a:ext cx="2565720" cy="2526120"/>
          </a:xfrm>
          <a:prstGeom prst="rect">
            <a:avLst/>
          </a:prstGeom>
          <a:ln>
            <a:noFill/>
          </a:ln>
        </p:spPr>
      </p:pic>
      <p:pic>
        <p:nvPicPr>
          <p:cNvPr id="795" name="Picture 6_14" descr=""/>
          <p:cNvPicPr/>
          <p:nvPr/>
        </p:nvPicPr>
        <p:blipFill>
          <a:blip r:embed="rId3"/>
          <a:stretch/>
        </p:blipFill>
        <p:spPr>
          <a:xfrm>
            <a:off x="223200" y="4889880"/>
            <a:ext cx="5235120" cy="549000"/>
          </a:xfrm>
          <a:prstGeom prst="rect">
            <a:avLst/>
          </a:prstGeom>
          <a:ln>
            <a:noFill/>
          </a:ln>
        </p:spPr>
      </p:pic>
      <p:sp>
        <p:nvSpPr>
          <p:cNvPr id="796" name="CustomShape 3"/>
          <p:cNvSpPr/>
          <p:nvPr/>
        </p:nvSpPr>
        <p:spPr>
          <a:xfrm>
            <a:off x="7113960" y="5334840"/>
            <a:ext cx="2436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about stack??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Using stack</a:t>
            </a:r>
            <a:endParaRPr b="0" lang="en-US" sz="4000" spc="-1" strike="noStrike">
              <a:latin typeface="Arial"/>
            </a:endParaRPr>
          </a:p>
        </p:txBody>
      </p:sp>
      <p:sp>
        <p:nvSpPr>
          <p:cNvPr id="798" name="CustomShape 2"/>
          <p:cNvSpPr/>
          <p:nvPr/>
        </p:nvSpPr>
        <p:spPr>
          <a:xfrm>
            <a:off x="997920" y="1581840"/>
            <a:ext cx="3929040" cy="61200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Set index</a:t>
            </a:r>
            <a:endParaRPr b="0" lang="en-US" sz="2100" spc="-1" strike="noStrike">
              <a:latin typeface="Arial"/>
            </a:endParaRPr>
          </a:p>
        </p:txBody>
      </p:sp>
      <p:sp>
        <p:nvSpPr>
          <p:cNvPr id="799" name="CustomShape 3"/>
          <p:cNvSpPr/>
          <p:nvPr/>
        </p:nvSpPr>
        <p:spPr>
          <a:xfrm>
            <a:off x="997920" y="2196000"/>
            <a:ext cx="3929040" cy="2946240"/>
          </a:xfrm>
          <a:prstGeom prst="rect">
            <a:avLst/>
          </a:prstGeom>
          <a:noFill/>
          <a:ln>
            <a:noFill/>
          </a:ln>
        </p:spPr>
        <p:style>
          <a:lnRef idx="0"/>
          <a:fillRef idx="0"/>
          <a:effectRef idx="0"/>
          <a:fontRef idx="minor"/>
        </p:style>
      </p:sp>
      <p:sp>
        <p:nvSpPr>
          <p:cNvPr id="800" name="CustomShape 4"/>
          <p:cNvSpPr/>
          <p:nvPr/>
        </p:nvSpPr>
        <p:spPr>
          <a:xfrm>
            <a:off x="5151600" y="1581840"/>
            <a:ext cx="3929040" cy="61200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Use stack</a:t>
            </a:r>
            <a:endParaRPr b="0" lang="en-US" sz="2100" spc="-1" strike="noStrike">
              <a:latin typeface="Arial"/>
            </a:endParaRPr>
          </a:p>
        </p:txBody>
      </p:sp>
      <p:sp>
        <p:nvSpPr>
          <p:cNvPr id="801" name="CustomShape 5"/>
          <p:cNvSpPr/>
          <p:nvPr/>
        </p:nvSpPr>
        <p:spPr>
          <a:xfrm>
            <a:off x="5151600" y="2196000"/>
            <a:ext cx="3929040" cy="2946240"/>
          </a:xfrm>
          <a:prstGeom prst="rect">
            <a:avLst/>
          </a:prstGeom>
          <a:noFill/>
          <a:ln>
            <a:noFill/>
          </a:ln>
        </p:spPr>
        <p:style>
          <a:lnRef idx="0"/>
          <a:fillRef idx="0"/>
          <a:effectRef idx="0"/>
          <a:fontRef idx="minor"/>
        </p:style>
      </p:sp>
      <p:pic>
        <p:nvPicPr>
          <p:cNvPr id="802" name="Picture 8_5" descr=""/>
          <p:cNvPicPr/>
          <p:nvPr/>
        </p:nvPicPr>
        <p:blipFill>
          <a:blip r:embed="rId1"/>
          <a:stretch/>
        </p:blipFill>
        <p:spPr>
          <a:xfrm>
            <a:off x="937080" y="2597760"/>
            <a:ext cx="3006360" cy="273600"/>
          </a:xfrm>
          <a:prstGeom prst="rect">
            <a:avLst/>
          </a:prstGeom>
          <a:ln>
            <a:noFill/>
          </a:ln>
        </p:spPr>
      </p:pic>
      <p:pic>
        <p:nvPicPr>
          <p:cNvPr id="803" name="Picture 9_4" descr=""/>
          <p:cNvPicPr/>
          <p:nvPr/>
        </p:nvPicPr>
        <p:blipFill>
          <a:blip r:embed="rId2"/>
          <a:stretch/>
        </p:blipFill>
        <p:spPr>
          <a:xfrm>
            <a:off x="1311120" y="3285360"/>
            <a:ext cx="2258280" cy="2022120"/>
          </a:xfrm>
          <a:prstGeom prst="rect">
            <a:avLst/>
          </a:prstGeom>
          <a:ln>
            <a:noFill/>
          </a:ln>
        </p:spPr>
      </p:pic>
      <p:pic>
        <p:nvPicPr>
          <p:cNvPr id="804" name="Picture 10_4" descr=""/>
          <p:cNvPicPr/>
          <p:nvPr/>
        </p:nvPicPr>
        <p:blipFill>
          <a:blip r:embed="rId3"/>
          <a:stretch/>
        </p:blipFill>
        <p:spPr>
          <a:xfrm>
            <a:off x="5803200" y="2552760"/>
            <a:ext cx="1376280" cy="304920"/>
          </a:xfrm>
          <a:prstGeom prst="rect">
            <a:avLst/>
          </a:prstGeom>
          <a:ln>
            <a:noFill/>
          </a:ln>
        </p:spPr>
      </p:pic>
      <p:pic>
        <p:nvPicPr>
          <p:cNvPr id="805" name="Picture 11_3" descr=""/>
          <p:cNvPicPr/>
          <p:nvPr/>
        </p:nvPicPr>
        <p:blipFill>
          <a:blip r:embed="rId4"/>
          <a:stretch/>
        </p:blipFill>
        <p:spPr>
          <a:xfrm>
            <a:off x="5803200" y="3313800"/>
            <a:ext cx="2132280" cy="19936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(statistics/AI/ML/DP)</a:t>
            </a:r>
            <a:endParaRPr b="0" lang="en-US" sz="4000" spc="-1" strike="noStrike">
              <a:latin typeface="Arial"/>
            </a:endParaRPr>
          </a:p>
        </p:txBody>
      </p:sp>
      <p:sp>
        <p:nvSpPr>
          <p:cNvPr id="374" name="CustomShape 2"/>
          <p:cNvSpPr/>
          <p:nvPr/>
        </p:nvSpPr>
        <p:spPr>
          <a:xfrm>
            <a:off x="994320" y="1663200"/>
            <a:ext cx="8087040" cy="3475440"/>
          </a:xfrm>
          <a:prstGeom prst="rect">
            <a:avLst/>
          </a:prstGeom>
          <a:noFill/>
          <a:ln>
            <a:noFill/>
          </a:ln>
        </p:spPr>
        <p:style>
          <a:lnRef idx="0"/>
          <a:fillRef idx="0"/>
          <a:effectRef idx="0"/>
          <a:fontRef idx="minor"/>
        </p:style>
      </p:sp>
      <p:pic>
        <p:nvPicPr>
          <p:cNvPr id="375" name="Picture 2_29" descr="بسبب قطة.. الشرطة التركية توقف مواطنا وتحيله للمحاكمة - وكالة أنباء تركيا"/>
          <p:cNvPicPr/>
          <p:nvPr/>
        </p:nvPicPr>
        <p:blipFill>
          <a:blip r:embed="rId1"/>
          <a:stretch/>
        </p:blipFill>
        <p:spPr>
          <a:xfrm>
            <a:off x="421200" y="1818720"/>
            <a:ext cx="6221160" cy="3500640"/>
          </a:xfrm>
          <a:prstGeom prst="rect">
            <a:avLst/>
          </a:prstGeom>
          <a:ln>
            <a:noFill/>
          </a:ln>
        </p:spPr>
      </p:pic>
      <p:pic>
        <p:nvPicPr>
          <p:cNvPr id="376" name="Picture 4_63" descr=""/>
          <p:cNvPicPr/>
          <p:nvPr/>
        </p:nvPicPr>
        <p:blipFill>
          <a:blip r:embed="rId2"/>
          <a:stretch/>
        </p:blipFill>
        <p:spPr>
          <a:xfrm>
            <a:off x="7278480" y="4006440"/>
            <a:ext cx="2376000" cy="1313280"/>
          </a:xfrm>
          <a:prstGeom prst="rect">
            <a:avLst/>
          </a:prstGeom>
          <a:ln>
            <a:noFill/>
          </a:ln>
        </p:spPr>
      </p:pic>
      <p:pic>
        <p:nvPicPr>
          <p:cNvPr id="377" name="Picture 6_12" descr=""/>
          <p:cNvPicPr/>
          <p:nvPr/>
        </p:nvPicPr>
        <p:blipFill>
          <a:blip r:embed="rId3"/>
          <a:stretch/>
        </p:blipFill>
        <p:spPr>
          <a:xfrm>
            <a:off x="6644520" y="2271600"/>
            <a:ext cx="3305520" cy="94284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Compare melt/stack output</a:t>
            </a:r>
            <a:endParaRPr b="0" lang="en-US" sz="4000" spc="-1" strike="noStrike">
              <a:latin typeface="Arial"/>
            </a:endParaRPr>
          </a:p>
        </p:txBody>
      </p:sp>
      <p:sp>
        <p:nvSpPr>
          <p:cNvPr id="807" name="CustomShape 2"/>
          <p:cNvSpPr/>
          <p:nvPr/>
        </p:nvSpPr>
        <p:spPr>
          <a:xfrm>
            <a:off x="997920" y="1581840"/>
            <a:ext cx="3929040" cy="61200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melt</a:t>
            </a:r>
            <a:endParaRPr b="0" lang="en-US" sz="2100" spc="-1" strike="noStrike">
              <a:latin typeface="Arial"/>
            </a:endParaRPr>
          </a:p>
        </p:txBody>
      </p:sp>
      <p:sp>
        <p:nvSpPr>
          <p:cNvPr id="808" name="CustomShape 3"/>
          <p:cNvSpPr/>
          <p:nvPr/>
        </p:nvSpPr>
        <p:spPr>
          <a:xfrm>
            <a:off x="997920" y="2196000"/>
            <a:ext cx="3929040" cy="2946240"/>
          </a:xfrm>
          <a:prstGeom prst="rect">
            <a:avLst/>
          </a:prstGeom>
          <a:noFill/>
          <a:ln>
            <a:noFill/>
          </a:ln>
        </p:spPr>
        <p:style>
          <a:lnRef idx="0"/>
          <a:fillRef idx="0"/>
          <a:effectRef idx="0"/>
          <a:fontRef idx="minor"/>
        </p:style>
      </p:sp>
      <p:sp>
        <p:nvSpPr>
          <p:cNvPr id="809" name="CustomShape 4"/>
          <p:cNvSpPr/>
          <p:nvPr/>
        </p:nvSpPr>
        <p:spPr>
          <a:xfrm>
            <a:off x="5151600" y="1581840"/>
            <a:ext cx="3929040" cy="61200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stack</a:t>
            </a:r>
            <a:endParaRPr b="0" lang="en-US" sz="2100" spc="-1" strike="noStrike">
              <a:latin typeface="Arial"/>
            </a:endParaRPr>
          </a:p>
        </p:txBody>
      </p:sp>
      <p:sp>
        <p:nvSpPr>
          <p:cNvPr id="810" name="CustomShape 5"/>
          <p:cNvSpPr/>
          <p:nvPr/>
        </p:nvSpPr>
        <p:spPr>
          <a:xfrm>
            <a:off x="5151600" y="2196000"/>
            <a:ext cx="3929040" cy="2946240"/>
          </a:xfrm>
          <a:prstGeom prst="rect">
            <a:avLst/>
          </a:prstGeom>
          <a:noFill/>
          <a:ln>
            <a:noFill/>
          </a:ln>
        </p:spPr>
        <p:style>
          <a:lnRef idx="0"/>
          <a:fillRef idx="0"/>
          <a:effectRef idx="0"/>
          <a:fontRef idx="minor"/>
        </p:style>
      </p:sp>
      <p:pic>
        <p:nvPicPr>
          <p:cNvPr id="811" name="Picture 6_15" descr=""/>
          <p:cNvPicPr/>
          <p:nvPr/>
        </p:nvPicPr>
        <p:blipFill>
          <a:blip r:embed="rId1"/>
          <a:stretch/>
        </p:blipFill>
        <p:spPr>
          <a:xfrm>
            <a:off x="4991760" y="2361600"/>
            <a:ext cx="2565720" cy="2526120"/>
          </a:xfrm>
          <a:prstGeom prst="rect">
            <a:avLst/>
          </a:prstGeom>
          <a:ln>
            <a:noFill/>
          </a:ln>
        </p:spPr>
      </p:pic>
      <p:pic>
        <p:nvPicPr>
          <p:cNvPr id="812" name="Picture 7_7" descr=""/>
          <p:cNvPicPr/>
          <p:nvPr/>
        </p:nvPicPr>
        <p:blipFill>
          <a:blip r:embed="rId2"/>
          <a:stretch/>
        </p:blipFill>
        <p:spPr>
          <a:xfrm>
            <a:off x="1357200" y="2361600"/>
            <a:ext cx="2565720" cy="2526120"/>
          </a:xfrm>
          <a:prstGeom prst="rect">
            <a:avLst/>
          </a:prstGeom>
          <a:ln>
            <a:noFill/>
          </a:ln>
        </p:spPr>
      </p:pic>
      <p:sp>
        <p:nvSpPr>
          <p:cNvPr id="813" name="CustomShape 6"/>
          <p:cNvSpPr/>
          <p:nvPr/>
        </p:nvSpPr>
        <p:spPr>
          <a:xfrm>
            <a:off x="5941080" y="5199840"/>
            <a:ext cx="3233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revert multi-index?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CustomShape 1"/>
          <p:cNvSpPr/>
          <p:nvPr/>
        </p:nvSpPr>
        <p:spPr>
          <a:xfrm>
            <a:off x="994320" y="234720"/>
            <a:ext cx="8087040" cy="1245240"/>
          </a:xfrm>
          <a:prstGeom prst="rect">
            <a:avLst/>
          </a:prstGeom>
          <a:noFill/>
          <a:ln>
            <a:noFill/>
          </a:ln>
        </p:spPr>
        <p:style>
          <a:lnRef idx="0"/>
          <a:fillRef idx="0"/>
          <a:effectRef idx="0"/>
          <a:fontRef idx="minor"/>
        </p:style>
      </p:sp>
      <p:sp>
        <p:nvSpPr>
          <p:cNvPr id="815" name="CustomShape 2"/>
          <p:cNvSpPr/>
          <p:nvPr/>
        </p:nvSpPr>
        <p:spPr>
          <a:xfrm>
            <a:off x="994320" y="1663200"/>
            <a:ext cx="8087040" cy="3475440"/>
          </a:xfrm>
          <a:prstGeom prst="rect">
            <a:avLst/>
          </a:prstGeom>
          <a:noFill/>
          <a:ln>
            <a:noFill/>
          </a:ln>
        </p:spPr>
        <p:style>
          <a:lnRef idx="0"/>
          <a:fillRef idx="0"/>
          <a:effectRef idx="0"/>
          <a:fontRef idx="minor"/>
        </p:style>
      </p:sp>
      <p:pic>
        <p:nvPicPr>
          <p:cNvPr id="816" name="Picture 8_6" descr=""/>
          <p:cNvPicPr/>
          <p:nvPr/>
        </p:nvPicPr>
        <p:blipFill>
          <a:blip r:embed="rId1"/>
          <a:stretch/>
        </p:blipFill>
        <p:spPr>
          <a:xfrm>
            <a:off x="2404080" y="1697400"/>
            <a:ext cx="2872800" cy="312840"/>
          </a:xfrm>
          <a:prstGeom prst="rect">
            <a:avLst/>
          </a:prstGeom>
          <a:ln>
            <a:noFill/>
          </a:ln>
        </p:spPr>
      </p:pic>
      <p:pic>
        <p:nvPicPr>
          <p:cNvPr id="817" name="Picture 9_5" descr=""/>
          <p:cNvPicPr/>
          <p:nvPr/>
        </p:nvPicPr>
        <p:blipFill>
          <a:blip r:embed="rId2"/>
          <a:stretch/>
        </p:blipFill>
        <p:spPr>
          <a:xfrm>
            <a:off x="2703600" y="2829240"/>
            <a:ext cx="2274120" cy="223452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Melt advantage </a:t>
            </a:r>
            <a:endParaRPr b="0" lang="en-US" sz="4000" spc="-1" strike="noStrike">
              <a:latin typeface="Arial"/>
            </a:endParaRPr>
          </a:p>
        </p:txBody>
      </p:sp>
      <p:sp>
        <p:nvSpPr>
          <p:cNvPr id="819" name="CustomShape 2"/>
          <p:cNvSpPr/>
          <p:nvPr/>
        </p:nvSpPr>
        <p:spPr>
          <a:xfrm>
            <a:off x="996480" y="1663200"/>
            <a:ext cx="3929040" cy="3475440"/>
          </a:xfrm>
          <a:prstGeom prst="rect">
            <a:avLst/>
          </a:prstGeom>
          <a:noFill/>
          <a:ln>
            <a:noFill/>
          </a:ln>
        </p:spPr>
        <p:style>
          <a:lnRef idx="0"/>
          <a:fillRef idx="0"/>
          <a:effectRef idx="0"/>
          <a:fontRef idx="minor"/>
        </p:style>
      </p:sp>
      <p:sp>
        <p:nvSpPr>
          <p:cNvPr id="820" name="CustomShape 3"/>
          <p:cNvSpPr/>
          <p:nvPr/>
        </p:nvSpPr>
        <p:spPr>
          <a:xfrm>
            <a:off x="5150880" y="1663200"/>
            <a:ext cx="3929040" cy="3475440"/>
          </a:xfrm>
          <a:prstGeom prst="rect">
            <a:avLst/>
          </a:prstGeom>
          <a:noFill/>
          <a:ln>
            <a:noFill/>
          </a:ln>
        </p:spPr>
        <p:style>
          <a:lnRef idx="0"/>
          <a:fillRef idx="0"/>
          <a:effectRef idx="0"/>
          <a:fontRef idx="minor"/>
        </p:style>
      </p:sp>
      <p:pic>
        <p:nvPicPr>
          <p:cNvPr id="821" name="Picture 7_8" descr=""/>
          <p:cNvPicPr/>
          <p:nvPr/>
        </p:nvPicPr>
        <p:blipFill>
          <a:blip r:embed="rId1"/>
          <a:stretch/>
        </p:blipFill>
        <p:spPr>
          <a:xfrm>
            <a:off x="4729680" y="1472400"/>
            <a:ext cx="4431960" cy="493920"/>
          </a:xfrm>
          <a:prstGeom prst="rect">
            <a:avLst/>
          </a:prstGeom>
          <a:ln>
            <a:noFill/>
          </a:ln>
        </p:spPr>
      </p:pic>
      <p:pic>
        <p:nvPicPr>
          <p:cNvPr id="822" name="Picture 8_7" descr=""/>
          <p:cNvPicPr/>
          <p:nvPr/>
        </p:nvPicPr>
        <p:blipFill>
          <a:blip r:embed="rId2"/>
          <a:stretch/>
        </p:blipFill>
        <p:spPr>
          <a:xfrm>
            <a:off x="5712480" y="2213280"/>
            <a:ext cx="2723040" cy="2480400"/>
          </a:xfrm>
          <a:prstGeom prst="rect">
            <a:avLst/>
          </a:prstGeom>
          <a:ln>
            <a:noFill/>
          </a:ln>
        </p:spPr>
      </p:pic>
      <p:pic>
        <p:nvPicPr>
          <p:cNvPr id="823" name="Picture 9_6" descr=""/>
          <p:cNvPicPr/>
          <p:nvPr/>
        </p:nvPicPr>
        <p:blipFill>
          <a:blip r:embed="rId3"/>
          <a:stretch/>
        </p:blipFill>
        <p:spPr>
          <a:xfrm>
            <a:off x="112680" y="1444680"/>
            <a:ext cx="4037760" cy="549000"/>
          </a:xfrm>
          <a:prstGeom prst="rect">
            <a:avLst/>
          </a:prstGeom>
          <a:ln>
            <a:noFill/>
          </a:ln>
        </p:spPr>
      </p:pic>
      <p:pic>
        <p:nvPicPr>
          <p:cNvPr id="824" name="Picture 10_5" descr=""/>
          <p:cNvPicPr/>
          <p:nvPr/>
        </p:nvPicPr>
        <p:blipFill>
          <a:blip r:embed="rId4"/>
          <a:stretch/>
        </p:blipFill>
        <p:spPr>
          <a:xfrm>
            <a:off x="912240" y="2167920"/>
            <a:ext cx="2565720" cy="2526120"/>
          </a:xfrm>
          <a:prstGeom prst="rect">
            <a:avLst/>
          </a:prstGeom>
          <a:ln>
            <a:noFill/>
          </a:ln>
        </p:spPr>
      </p:pic>
      <p:pic>
        <p:nvPicPr>
          <p:cNvPr id="825" name="Picture 11_4" descr=""/>
          <p:cNvPicPr/>
          <p:nvPr/>
        </p:nvPicPr>
        <p:blipFill>
          <a:blip r:embed="rId5"/>
          <a:stretch/>
        </p:blipFill>
        <p:spPr>
          <a:xfrm>
            <a:off x="1445400" y="4902480"/>
            <a:ext cx="6566400" cy="84060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6"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 we need apply?</a:t>
            </a:r>
            <a:endParaRPr b="0" lang="en-US" sz="4000" spc="-1" strike="noStrike">
              <a:latin typeface="Arial"/>
            </a:endParaRPr>
          </a:p>
        </p:txBody>
      </p:sp>
      <p:sp>
        <p:nvSpPr>
          <p:cNvPr id="827" name="CustomShape 2"/>
          <p:cNvSpPr/>
          <p:nvPr/>
        </p:nvSpPr>
        <p:spPr>
          <a:xfrm>
            <a:off x="996480" y="1663200"/>
            <a:ext cx="3929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Consider discussing this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But after reading more about `</a:t>
            </a:r>
            <a:endParaRPr b="0" lang="en-US" sz="2200" spc="-1" strike="noStrike">
              <a:latin typeface="Arial"/>
            </a:endParaRPr>
          </a:p>
        </p:txBody>
      </p:sp>
      <p:sp>
        <p:nvSpPr>
          <p:cNvPr id="828" name="CustomShape 3"/>
          <p:cNvSpPr/>
          <p:nvPr/>
        </p:nvSpPr>
        <p:spPr>
          <a:xfrm>
            <a:off x="5150880" y="1663200"/>
            <a:ext cx="3929040" cy="3475440"/>
          </a:xfrm>
          <a:prstGeom prst="rect">
            <a:avLst/>
          </a:prstGeom>
          <a:noFill/>
          <a:ln>
            <a:noFill/>
          </a:ln>
        </p:spPr>
        <p:style>
          <a:lnRef idx="0"/>
          <a:fillRef idx="0"/>
          <a:effectRef idx="0"/>
          <a:fontRef idx="minor"/>
        </p:style>
      </p:sp>
      <p:pic>
        <p:nvPicPr>
          <p:cNvPr id="829" name="Picture 4_77" descr=""/>
          <p:cNvPicPr/>
          <p:nvPr/>
        </p:nvPicPr>
        <p:blipFill>
          <a:blip r:embed="rId1"/>
          <a:stretch/>
        </p:blipFill>
        <p:spPr>
          <a:xfrm>
            <a:off x="7697880" y="3917160"/>
            <a:ext cx="1221120" cy="142092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vs map vs applymap</a:t>
            </a:r>
            <a:endParaRPr b="0" lang="en-US" sz="4000" spc="-1" strike="noStrike">
              <a:latin typeface="Arial"/>
            </a:endParaRPr>
          </a:p>
        </p:txBody>
      </p:sp>
      <p:sp>
        <p:nvSpPr>
          <p:cNvPr id="831" name="CustomShape 2"/>
          <p:cNvSpPr/>
          <p:nvPr/>
        </p:nvSpPr>
        <p:spPr>
          <a:xfrm>
            <a:off x="996480" y="1663200"/>
            <a:ext cx="3929040" cy="3475440"/>
          </a:xfrm>
          <a:prstGeom prst="rect">
            <a:avLst/>
          </a:prstGeom>
          <a:noFill/>
          <a:ln>
            <a:noFill/>
          </a:ln>
        </p:spPr>
        <p:style>
          <a:lnRef idx="0"/>
          <a:fillRef idx="0"/>
          <a:effectRef idx="0"/>
          <a:fontRef idx="minor"/>
        </p:style>
      </p:sp>
      <p:sp>
        <p:nvSpPr>
          <p:cNvPr id="832" name="CustomShape 3"/>
          <p:cNvSpPr/>
          <p:nvPr/>
        </p:nvSpPr>
        <p:spPr>
          <a:xfrm>
            <a:off x="5150880" y="1663200"/>
            <a:ext cx="3929040" cy="3475440"/>
          </a:xfrm>
          <a:prstGeom prst="rect">
            <a:avLst/>
          </a:prstGeom>
          <a:noFill/>
          <a:ln>
            <a:noFill/>
          </a:ln>
        </p:spPr>
        <p:style>
          <a:lnRef idx="0"/>
          <a:fillRef idx="0"/>
          <a:effectRef idx="0"/>
          <a:fontRef idx="minor"/>
        </p:style>
      </p:sp>
      <p:pic>
        <p:nvPicPr>
          <p:cNvPr id="833" name="Picture 4_78" descr=""/>
          <p:cNvPicPr/>
          <p:nvPr/>
        </p:nvPicPr>
        <p:blipFill>
          <a:blip r:embed="rId1"/>
          <a:stretch/>
        </p:blipFill>
        <p:spPr>
          <a:xfrm>
            <a:off x="1613160" y="1856880"/>
            <a:ext cx="5865480" cy="315612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835" name="CustomShape 2"/>
          <p:cNvSpPr/>
          <p:nvPr/>
        </p:nvSpPr>
        <p:spPr>
          <a:xfrm>
            <a:off x="996480" y="1663200"/>
            <a:ext cx="3929040" cy="3475440"/>
          </a:xfrm>
          <a:prstGeom prst="rect">
            <a:avLst/>
          </a:prstGeom>
          <a:noFill/>
          <a:ln>
            <a:noFill/>
          </a:ln>
        </p:spPr>
        <p:style>
          <a:lnRef idx="0"/>
          <a:fillRef idx="0"/>
          <a:effectRef idx="0"/>
          <a:fontRef idx="minor"/>
        </p:style>
      </p:sp>
      <p:sp>
        <p:nvSpPr>
          <p:cNvPr id="836" name="CustomShape 3"/>
          <p:cNvSpPr/>
          <p:nvPr/>
        </p:nvSpPr>
        <p:spPr>
          <a:xfrm>
            <a:off x="5150880" y="1663200"/>
            <a:ext cx="3929040" cy="3475440"/>
          </a:xfrm>
          <a:prstGeom prst="rect">
            <a:avLst/>
          </a:prstGeom>
          <a:noFill/>
          <a:ln>
            <a:noFill/>
          </a:ln>
        </p:spPr>
        <p:style>
          <a:lnRef idx="0"/>
          <a:fillRef idx="0"/>
          <a:effectRef idx="0"/>
          <a:fontRef idx="minor"/>
        </p:style>
      </p:sp>
      <p:pic>
        <p:nvPicPr>
          <p:cNvPr id="837" name="Picture 4_79" descr=""/>
          <p:cNvPicPr/>
          <p:nvPr/>
        </p:nvPicPr>
        <p:blipFill>
          <a:blip r:embed="rId1"/>
          <a:stretch/>
        </p:blipFill>
        <p:spPr>
          <a:xfrm>
            <a:off x="3533760" y="783360"/>
            <a:ext cx="2730600" cy="2447280"/>
          </a:xfrm>
          <a:prstGeom prst="rect">
            <a:avLst/>
          </a:prstGeom>
          <a:ln>
            <a:noFill/>
          </a:ln>
        </p:spPr>
      </p:pic>
      <p:pic>
        <p:nvPicPr>
          <p:cNvPr id="838" name="Picture 5_32" descr=""/>
          <p:cNvPicPr/>
          <p:nvPr/>
        </p:nvPicPr>
        <p:blipFill>
          <a:blip r:embed="rId2"/>
          <a:stretch/>
        </p:blipFill>
        <p:spPr>
          <a:xfrm>
            <a:off x="162720" y="3838320"/>
            <a:ext cx="6101640" cy="1147680"/>
          </a:xfrm>
          <a:prstGeom prst="rect">
            <a:avLst/>
          </a:prstGeom>
          <a:ln>
            <a:noFill/>
          </a:ln>
        </p:spPr>
      </p:pic>
      <p:pic>
        <p:nvPicPr>
          <p:cNvPr id="839" name="Picture 7_9" descr=""/>
          <p:cNvPicPr/>
          <p:nvPr/>
        </p:nvPicPr>
        <p:blipFill>
          <a:blip r:embed="rId3"/>
          <a:stretch/>
        </p:blipFill>
        <p:spPr>
          <a:xfrm>
            <a:off x="6459120" y="2780640"/>
            <a:ext cx="3376440" cy="2730600"/>
          </a:xfrm>
          <a:prstGeom prst="rect">
            <a:avLst/>
          </a:prstGeom>
          <a:ln>
            <a:noFill/>
          </a:ln>
        </p:spPr>
      </p:pic>
      <p:sp>
        <p:nvSpPr>
          <p:cNvPr id="840" name="CustomShape 4"/>
          <p:cNvSpPr/>
          <p:nvPr/>
        </p:nvSpPr>
        <p:spPr>
          <a:xfrm>
            <a:off x="7101000" y="1702800"/>
            <a:ext cx="2554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Can we use lambda?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842" name="CustomShape 2"/>
          <p:cNvSpPr/>
          <p:nvPr/>
        </p:nvSpPr>
        <p:spPr>
          <a:xfrm>
            <a:off x="996480" y="1663200"/>
            <a:ext cx="3929040" cy="3475440"/>
          </a:xfrm>
          <a:prstGeom prst="rect">
            <a:avLst/>
          </a:prstGeom>
          <a:noFill/>
          <a:ln>
            <a:noFill/>
          </a:ln>
        </p:spPr>
        <p:style>
          <a:lnRef idx="0"/>
          <a:fillRef idx="0"/>
          <a:effectRef idx="0"/>
          <a:fontRef idx="minor"/>
        </p:style>
      </p:sp>
      <p:sp>
        <p:nvSpPr>
          <p:cNvPr id="843" name="CustomShape 3"/>
          <p:cNvSpPr/>
          <p:nvPr/>
        </p:nvSpPr>
        <p:spPr>
          <a:xfrm>
            <a:off x="5150880" y="1663200"/>
            <a:ext cx="3929040" cy="3475440"/>
          </a:xfrm>
          <a:prstGeom prst="rect">
            <a:avLst/>
          </a:prstGeom>
          <a:noFill/>
          <a:ln>
            <a:noFill/>
          </a:ln>
        </p:spPr>
        <p:style>
          <a:lnRef idx="0"/>
          <a:fillRef idx="0"/>
          <a:effectRef idx="0"/>
          <a:fontRef idx="minor"/>
        </p:style>
      </p:sp>
      <p:pic>
        <p:nvPicPr>
          <p:cNvPr id="844" name="Picture 4_80" descr=""/>
          <p:cNvPicPr/>
          <p:nvPr/>
        </p:nvPicPr>
        <p:blipFill>
          <a:blip r:embed="rId1"/>
          <a:stretch/>
        </p:blipFill>
        <p:spPr>
          <a:xfrm>
            <a:off x="3533760" y="783360"/>
            <a:ext cx="2730600" cy="2447280"/>
          </a:xfrm>
          <a:prstGeom prst="rect">
            <a:avLst/>
          </a:prstGeom>
          <a:ln>
            <a:noFill/>
          </a:ln>
        </p:spPr>
      </p:pic>
      <p:pic>
        <p:nvPicPr>
          <p:cNvPr id="845" name="Picture 7_10" descr=""/>
          <p:cNvPicPr/>
          <p:nvPr/>
        </p:nvPicPr>
        <p:blipFill>
          <a:blip r:embed="rId2"/>
          <a:stretch/>
        </p:blipFill>
        <p:spPr>
          <a:xfrm>
            <a:off x="6459120" y="2780640"/>
            <a:ext cx="3376440" cy="2730600"/>
          </a:xfrm>
          <a:prstGeom prst="rect">
            <a:avLst/>
          </a:prstGeom>
          <a:ln>
            <a:noFill/>
          </a:ln>
        </p:spPr>
      </p:pic>
      <p:pic>
        <p:nvPicPr>
          <p:cNvPr id="846" name="Picture 6_16" descr=""/>
          <p:cNvPicPr/>
          <p:nvPr/>
        </p:nvPicPr>
        <p:blipFill>
          <a:blip r:embed="rId3"/>
          <a:stretch/>
        </p:blipFill>
        <p:spPr>
          <a:xfrm>
            <a:off x="734400" y="4875480"/>
            <a:ext cx="4329720" cy="549000"/>
          </a:xfrm>
          <a:prstGeom prst="rect">
            <a:avLst/>
          </a:prstGeom>
          <a:ln>
            <a:noFill/>
          </a:ln>
        </p:spPr>
      </p:pic>
      <p:pic>
        <p:nvPicPr>
          <p:cNvPr id="847" name="Picture 8_8" descr=""/>
          <p:cNvPicPr/>
          <p:nvPr/>
        </p:nvPicPr>
        <p:blipFill>
          <a:blip r:embed="rId4"/>
          <a:stretch/>
        </p:blipFill>
        <p:spPr>
          <a:xfrm>
            <a:off x="94320" y="3479040"/>
            <a:ext cx="6101640" cy="114768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849" name="CustomShape 2"/>
          <p:cNvSpPr/>
          <p:nvPr/>
        </p:nvSpPr>
        <p:spPr>
          <a:xfrm>
            <a:off x="996480" y="1663200"/>
            <a:ext cx="3929040" cy="3475440"/>
          </a:xfrm>
          <a:prstGeom prst="rect">
            <a:avLst/>
          </a:prstGeom>
          <a:noFill/>
          <a:ln>
            <a:noFill/>
          </a:ln>
        </p:spPr>
        <p:style>
          <a:lnRef idx="0"/>
          <a:fillRef idx="0"/>
          <a:effectRef idx="0"/>
          <a:fontRef idx="minor"/>
        </p:style>
      </p:sp>
      <p:sp>
        <p:nvSpPr>
          <p:cNvPr id="850" name="CustomShape 3"/>
          <p:cNvSpPr/>
          <p:nvPr/>
        </p:nvSpPr>
        <p:spPr>
          <a:xfrm>
            <a:off x="5150880" y="1663200"/>
            <a:ext cx="3929040" cy="3475440"/>
          </a:xfrm>
          <a:prstGeom prst="rect">
            <a:avLst/>
          </a:prstGeom>
          <a:noFill/>
          <a:ln>
            <a:noFill/>
          </a:ln>
        </p:spPr>
        <p:style>
          <a:lnRef idx="0"/>
          <a:fillRef idx="0"/>
          <a:effectRef idx="0"/>
          <a:fontRef idx="minor"/>
        </p:style>
      </p:sp>
      <p:pic>
        <p:nvPicPr>
          <p:cNvPr id="851" name="Picture 4_81" descr=""/>
          <p:cNvPicPr/>
          <p:nvPr/>
        </p:nvPicPr>
        <p:blipFill>
          <a:blip r:embed="rId1"/>
          <a:stretch/>
        </p:blipFill>
        <p:spPr>
          <a:xfrm>
            <a:off x="3533760" y="783360"/>
            <a:ext cx="2730600" cy="2447280"/>
          </a:xfrm>
          <a:prstGeom prst="rect">
            <a:avLst/>
          </a:prstGeom>
          <a:ln>
            <a:noFill/>
          </a:ln>
        </p:spPr>
      </p:pic>
      <p:pic>
        <p:nvPicPr>
          <p:cNvPr id="852" name="Picture 6_17" descr=""/>
          <p:cNvPicPr/>
          <p:nvPr/>
        </p:nvPicPr>
        <p:blipFill>
          <a:blip r:embed="rId2"/>
          <a:stretch/>
        </p:blipFill>
        <p:spPr>
          <a:xfrm>
            <a:off x="534240" y="3926880"/>
            <a:ext cx="4463640" cy="549000"/>
          </a:xfrm>
          <a:prstGeom prst="rect">
            <a:avLst/>
          </a:prstGeom>
          <a:ln>
            <a:noFill/>
          </a:ln>
        </p:spPr>
      </p:pic>
      <p:pic>
        <p:nvPicPr>
          <p:cNvPr id="853" name="Picture 8_9" descr=""/>
          <p:cNvPicPr/>
          <p:nvPr/>
        </p:nvPicPr>
        <p:blipFill>
          <a:blip r:embed="rId3"/>
          <a:stretch/>
        </p:blipFill>
        <p:spPr>
          <a:xfrm>
            <a:off x="6787440" y="2940120"/>
            <a:ext cx="2661120" cy="2578320"/>
          </a:xfrm>
          <a:prstGeom prst="rect">
            <a:avLst/>
          </a:prstGeom>
          <a:ln>
            <a:noFill/>
          </a:ln>
        </p:spPr>
      </p:pic>
      <p:sp>
        <p:nvSpPr>
          <p:cNvPr id="854" name="CustomShape 4"/>
          <p:cNvSpPr/>
          <p:nvPr/>
        </p:nvSpPr>
        <p:spPr>
          <a:xfrm>
            <a:off x="6906600" y="1861920"/>
            <a:ext cx="2805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Can we use lambda?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856" name="CustomShape 2"/>
          <p:cNvSpPr/>
          <p:nvPr/>
        </p:nvSpPr>
        <p:spPr>
          <a:xfrm>
            <a:off x="996480" y="1663200"/>
            <a:ext cx="3929040" cy="3475440"/>
          </a:xfrm>
          <a:prstGeom prst="rect">
            <a:avLst/>
          </a:prstGeom>
          <a:noFill/>
          <a:ln>
            <a:noFill/>
          </a:ln>
        </p:spPr>
        <p:style>
          <a:lnRef idx="0"/>
          <a:fillRef idx="0"/>
          <a:effectRef idx="0"/>
          <a:fontRef idx="minor"/>
        </p:style>
      </p:sp>
      <p:sp>
        <p:nvSpPr>
          <p:cNvPr id="857" name="CustomShape 3"/>
          <p:cNvSpPr/>
          <p:nvPr/>
        </p:nvSpPr>
        <p:spPr>
          <a:xfrm>
            <a:off x="5150880" y="1663200"/>
            <a:ext cx="3929040" cy="3475440"/>
          </a:xfrm>
          <a:prstGeom prst="rect">
            <a:avLst/>
          </a:prstGeom>
          <a:noFill/>
          <a:ln>
            <a:noFill/>
          </a:ln>
        </p:spPr>
        <p:style>
          <a:lnRef idx="0"/>
          <a:fillRef idx="0"/>
          <a:effectRef idx="0"/>
          <a:fontRef idx="minor"/>
        </p:style>
      </p:sp>
      <p:pic>
        <p:nvPicPr>
          <p:cNvPr id="858" name="Picture 4_82" descr=""/>
          <p:cNvPicPr/>
          <p:nvPr/>
        </p:nvPicPr>
        <p:blipFill>
          <a:blip r:embed="rId1"/>
          <a:stretch/>
        </p:blipFill>
        <p:spPr>
          <a:xfrm>
            <a:off x="3533760" y="783360"/>
            <a:ext cx="2730600" cy="2447280"/>
          </a:xfrm>
          <a:prstGeom prst="rect">
            <a:avLst/>
          </a:prstGeom>
          <a:ln>
            <a:noFill/>
          </a:ln>
        </p:spPr>
      </p:pic>
      <p:pic>
        <p:nvPicPr>
          <p:cNvPr id="859" name="Picture 6_18" descr=""/>
          <p:cNvPicPr/>
          <p:nvPr/>
        </p:nvPicPr>
        <p:blipFill>
          <a:blip r:embed="rId2"/>
          <a:stretch/>
        </p:blipFill>
        <p:spPr>
          <a:xfrm>
            <a:off x="534240" y="3926880"/>
            <a:ext cx="4463640" cy="549000"/>
          </a:xfrm>
          <a:prstGeom prst="rect">
            <a:avLst/>
          </a:prstGeom>
          <a:ln>
            <a:noFill/>
          </a:ln>
        </p:spPr>
      </p:pic>
      <p:pic>
        <p:nvPicPr>
          <p:cNvPr id="860" name="Picture 8_10" descr=""/>
          <p:cNvPicPr/>
          <p:nvPr/>
        </p:nvPicPr>
        <p:blipFill>
          <a:blip r:embed="rId3"/>
          <a:stretch/>
        </p:blipFill>
        <p:spPr>
          <a:xfrm>
            <a:off x="6787440" y="2940120"/>
            <a:ext cx="2661120" cy="2578320"/>
          </a:xfrm>
          <a:prstGeom prst="rect">
            <a:avLst/>
          </a:prstGeom>
          <a:ln>
            <a:noFill/>
          </a:ln>
        </p:spPr>
      </p:pic>
      <p:pic>
        <p:nvPicPr>
          <p:cNvPr id="861" name="Picture 9_7" descr=""/>
          <p:cNvPicPr/>
          <p:nvPr/>
        </p:nvPicPr>
        <p:blipFill>
          <a:blip r:embed="rId4"/>
          <a:stretch/>
        </p:blipFill>
        <p:spPr>
          <a:xfrm>
            <a:off x="361800" y="4779720"/>
            <a:ext cx="5046480" cy="56484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CustomShape 1"/>
          <p:cNvSpPr/>
          <p:nvPr/>
        </p:nvSpPr>
        <p:spPr>
          <a:xfrm>
            <a:off x="994320" y="234720"/>
            <a:ext cx="8087040" cy="1245240"/>
          </a:xfrm>
          <a:prstGeom prst="rect">
            <a:avLst/>
          </a:prstGeom>
          <a:noFill/>
          <a:ln>
            <a:noFill/>
          </a:ln>
        </p:spPr>
        <p:style>
          <a:lnRef idx="0"/>
          <a:fillRef idx="0"/>
          <a:effectRef idx="0"/>
          <a:fontRef idx="minor"/>
        </p:style>
      </p:sp>
      <p:sp>
        <p:nvSpPr>
          <p:cNvPr id="863" name="CustomShape 2"/>
          <p:cNvSpPr/>
          <p:nvPr/>
        </p:nvSpPr>
        <p:spPr>
          <a:xfrm>
            <a:off x="996480" y="1663200"/>
            <a:ext cx="3929040" cy="3475440"/>
          </a:xfrm>
          <a:prstGeom prst="rect">
            <a:avLst/>
          </a:prstGeom>
          <a:noFill/>
          <a:ln>
            <a:noFill/>
          </a:ln>
        </p:spPr>
        <p:style>
          <a:lnRef idx="0"/>
          <a:fillRef idx="0"/>
          <a:effectRef idx="0"/>
          <a:fontRef idx="minor"/>
        </p:style>
      </p:sp>
      <p:sp>
        <p:nvSpPr>
          <p:cNvPr id="864" name="CustomShape 3"/>
          <p:cNvSpPr/>
          <p:nvPr/>
        </p:nvSpPr>
        <p:spPr>
          <a:xfrm>
            <a:off x="5150880" y="1663200"/>
            <a:ext cx="3929040" cy="3475440"/>
          </a:xfrm>
          <a:prstGeom prst="rect">
            <a:avLst/>
          </a:prstGeom>
          <a:noFill/>
          <a:ln>
            <a:noFill/>
          </a:ln>
        </p:spPr>
        <p:style>
          <a:lnRef idx="0"/>
          <a:fillRef idx="0"/>
          <a:effectRef idx="0"/>
          <a:fontRef idx="minor"/>
        </p:style>
      </p:sp>
      <p:pic>
        <p:nvPicPr>
          <p:cNvPr id="865" name="Picture 5_33" descr=""/>
          <p:cNvPicPr/>
          <p:nvPr/>
        </p:nvPicPr>
        <p:blipFill>
          <a:blip r:embed="rId1"/>
          <a:stretch/>
        </p:blipFill>
        <p:spPr>
          <a:xfrm>
            <a:off x="30960" y="1663200"/>
            <a:ext cx="5865480" cy="3156120"/>
          </a:xfrm>
          <a:prstGeom prst="rect">
            <a:avLst/>
          </a:prstGeom>
          <a:ln>
            <a:noFill/>
          </a:ln>
        </p:spPr>
      </p:pic>
      <p:pic>
        <p:nvPicPr>
          <p:cNvPr id="866" name="Picture 6_19" descr=""/>
          <p:cNvPicPr/>
          <p:nvPr/>
        </p:nvPicPr>
        <p:blipFill>
          <a:blip r:embed="rId2"/>
          <a:stretch/>
        </p:blipFill>
        <p:spPr>
          <a:xfrm>
            <a:off x="6102360" y="4075200"/>
            <a:ext cx="3355920" cy="6537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994320" y="234720"/>
            <a:ext cx="8087040" cy="1245240"/>
          </a:xfrm>
          <a:prstGeom prst="rect">
            <a:avLst/>
          </a:prstGeom>
          <a:noFill/>
          <a:ln>
            <a:noFill/>
          </a:ln>
        </p:spPr>
        <p:style>
          <a:lnRef idx="0"/>
          <a:fillRef idx="0"/>
          <a:effectRef idx="0"/>
          <a:fontRef idx="minor"/>
        </p:style>
      </p:sp>
      <p:sp>
        <p:nvSpPr>
          <p:cNvPr id="379" name="CustomShape 2"/>
          <p:cNvSpPr/>
          <p:nvPr/>
        </p:nvSpPr>
        <p:spPr>
          <a:xfrm>
            <a:off x="994320" y="1663200"/>
            <a:ext cx="8087040" cy="3475440"/>
          </a:xfrm>
          <a:prstGeom prst="rect">
            <a:avLst/>
          </a:prstGeom>
          <a:noFill/>
          <a:ln>
            <a:noFill/>
          </a:ln>
        </p:spPr>
        <p:style>
          <a:lnRef idx="0"/>
          <a:fillRef idx="0"/>
          <a:effectRef idx="0"/>
          <a:fontRef idx="minor"/>
        </p:style>
      </p:sp>
      <p:pic>
        <p:nvPicPr>
          <p:cNvPr id="380" name="Picture 3_106" descr=""/>
          <p:cNvPicPr/>
          <p:nvPr/>
        </p:nvPicPr>
        <p:blipFill>
          <a:blip r:embed="rId1"/>
          <a:stretch/>
        </p:blipFill>
        <p:spPr>
          <a:xfrm>
            <a:off x="1703520" y="1531080"/>
            <a:ext cx="6668640" cy="373896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CustomShape 1"/>
          <p:cNvSpPr/>
          <p:nvPr/>
        </p:nvSpPr>
        <p:spPr>
          <a:xfrm>
            <a:off x="994320" y="234720"/>
            <a:ext cx="8087040" cy="1245240"/>
          </a:xfrm>
          <a:prstGeom prst="rect">
            <a:avLst/>
          </a:prstGeom>
          <a:noFill/>
          <a:ln>
            <a:noFill/>
          </a:ln>
        </p:spPr>
        <p:style>
          <a:lnRef idx="0"/>
          <a:fillRef idx="0"/>
          <a:effectRef idx="0"/>
          <a:fontRef idx="minor"/>
        </p:style>
      </p:sp>
      <p:sp>
        <p:nvSpPr>
          <p:cNvPr id="868" name="CustomShape 2"/>
          <p:cNvSpPr/>
          <p:nvPr/>
        </p:nvSpPr>
        <p:spPr>
          <a:xfrm>
            <a:off x="996480" y="1663200"/>
            <a:ext cx="3929040" cy="3475440"/>
          </a:xfrm>
          <a:prstGeom prst="rect">
            <a:avLst/>
          </a:prstGeom>
          <a:noFill/>
          <a:ln>
            <a:noFill/>
          </a:ln>
        </p:spPr>
        <p:style>
          <a:lnRef idx="0"/>
          <a:fillRef idx="0"/>
          <a:effectRef idx="0"/>
          <a:fontRef idx="minor"/>
        </p:style>
      </p:sp>
      <p:sp>
        <p:nvSpPr>
          <p:cNvPr id="869" name="CustomShape 3"/>
          <p:cNvSpPr/>
          <p:nvPr/>
        </p:nvSpPr>
        <p:spPr>
          <a:xfrm>
            <a:off x="5150880" y="1663200"/>
            <a:ext cx="3929040" cy="3475440"/>
          </a:xfrm>
          <a:prstGeom prst="rect">
            <a:avLst/>
          </a:prstGeom>
          <a:noFill/>
          <a:ln>
            <a:noFill/>
          </a:ln>
        </p:spPr>
        <p:style>
          <a:lnRef idx="0"/>
          <a:fillRef idx="0"/>
          <a:effectRef idx="0"/>
          <a:fontRef idx="minor"/>
        </p:style>
      </p:sp>
      <p:pic>
        <p:nvPicPr>
          <p:cNvPr id="870" name="Picture 4_83" descr=""/>
          <p:cNvPicPr/>
          <p:nvPr/>
        </p:nvPicPr>
        <p:blipFill>
          <a:blip r:embed="rId1"/>
          <a:stretch/>
        </p:blipFill>
        <p:spPr>
          <a:xfrm>
            <a:off x="1387800" y="1543680"/>
            <a:ext cx="1951200" cy="430920"/>
          </a:xfrm>
          <a:prstGeom prst="rect">
            <a:avLst/>
          </a:prstGeom>
          <a:ln>
            <a:noFill/>
          </a:ln>
        </p:spPr>
      </p:pic>
      <p:pic>
        <p:nvPicPr>
          <p:cNvPr id="871" name="Picture 5_34" descr=""/>
          <p:cNvPicPr/>
          <p:nvPr/>
        </p:nvPicPr>
        <p:blipFill>
          <a:blip r:embed="rId2"/>
          <a:stretch/>
        </p:blipFill>
        <p:spPr>
          <a:xfrm>
            <a:off x="5312880" y="2134800"/>
            <a:ext cx="3368880" cy="2447280"/>
          </a:xfrm>
          <a:prstGeom prst="rect">
            <a:avLst/>
          </a:prstGeom>
          <a:ln>
            <a:noFill/>
          </a:ln>
        </p:spPr>
      </p:pic>
      <p:pic>
        <p:nvPicPr>
          <p:cNvPr id="872" name="Picture 6_20" descr=""/>
          <p:cNvPicPr/>
          <p:nvPr/>
        </p:nvPicPr>
        <p:blipFill>
          <a:blip r:embed="rId3"/>
          <a:stretch/>
        </p:blipFill>
        <p:spPr>
          <a:xfrm>
            <a:off x="997920" y="2134800"/>
            <a:ext cx="2730600" cy="244728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map</a:t>
            </a:r>
            <a:endParaRPr b="0" lang="en-US" sz="4000" spc="-1" strike="noStrike">
              <a:latin typeface="Arial"/>
            </a:endParaRPr>
          </a:p>
        </p:txBody>
      </p:sp>
      <p:sp>
        <p:nvSpPr>
          <p:cNvPr id="874" name="CustomShape 2"/>
          <p:cNvSpPr/>
          <p:nvPr/>
        </p:nvSpPr>
        <p:spPr>
          <a:xfrm>
            <a:off x="996480" y="1663200"/>
            <a:ext cx="3929040" cy="3475440"/>
          </a:xfrm>
          <a:prstGeom prst="rect">
            <a:avLst/>
          </a:prstGeom>
          <a:noFill/>
          <a:ln>
            <a:noFill/>
          </a:ln>
        </p:spPr>
        <p:style>
          <a:lnRef idx="0"/>
          <a:fillRef idx="0"/>
          <a:effectRef idx="0"/>
          <a:fontRef idx="minor"/>
        </p:style>
      </p:sp>
      <p:sp>
        <p:nvSpPr>
          <p:cNvPr id="875" name="CustomShape 3"/>
          <p:cNvSpPr/>
          <p:nvPr/>
        </p:nvSpPr>
        <p:spPr>
          <a:xfrm>
            <a:off x="5150880" y="1663200"/>
            <a:ext cx="3929040" cy="3475440"/>
          </a:xfrm>
          <a:prstGeom prst="rect">
            <a:avLst/>
          </a:prstGeom>
          <a:noFill/>
          <a:ln>
            <a:noFill/>
          </a:ln>
        </p:spPr>
        <p:style>
          <a:lnRef idx="0"/>
          <a:fillRef idx="0"/>
          <a:effectRef idx="0"/>
          <a:fontRef idx="minor"/>
        </p:style>
      </p:sp>
      <p:pic>
        <p:nvPicPr>
          <p:cNvPr id="876" name="Picture 5_35" descr=""/>
          <p:cNvPicPr/>
          <p:nvPr/>
        </p:nvPicPr>
        <p:blipFill>
          <a:blip r:embed="rId1"/>
          <a:stretch/>
        </p:blipFill>
        <p:spPr>
          <a:xfrm>
            <a:off x="30960" y="1663200"/>
            <a:ext cx="5865480" cy="3156120"/>
          </a:xfrm>
          <a:prstGeom prst="rect">
            <a:avLst/>
          </a:prstGeom>
          <a:ln>
            <a:noFill/>
          </a:ln>
        </p:spPr>
      </p:pic>
      <p:pic>
        <p:nvPicPr>
          <p:cNvPr id="877" name="Picture 6_21" descr=""/>
          <p:cNvPicPr/>
          <p:nvPr/>
        </p:nvPicPr>
        <p:blipFill>
          <a:blip r:embed="rId2"/>
          <a:stretch/>
        </p:blipFill>
        <p:spPr>
          <a:xfrm>
            <a:off x="6547320" y="3280320"/>
            <a:ext cx="1862280" cy="44208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map</a:t>
            </a:r>
            <a:endParaRPr b="0" lang="en-US" sz="4000" spc="-1" strike="noStrike">
              <a:latin typeface="Arial"/>
            </a:endParaRPr>
          </a:p>
        </p:txBody>
      </p:sp>
      <p:sp>
        <p:nvSpPr>
          <p:cNvPr id="879" name="CustomShape 2"/>
          <p:cNvSpPr/>
          <p:nvPr/>
        </p:nvSpPr>
        <p:spPr>
          <a:xfrm>
            <a:off x="996480" y="1663200"/>
            <a:ext cx="3929040" cy="3475440"/>
          </a:xfrm>
          <a:prstGeom prst="rect">
            <a:avLst/>
          </a:prstGeom>
          <a:noFill/>
          <a:ln>
            <a:noFill/>
          </a:ln>
        </p:spPr>
        <p:style>
          <a:lnRef idx="0"/>
          <a:fillRef idx="0"/>
          <a:effectRef idx="0"/>
          <a:fontRef idx="minor"/>
        </p:style>
      </p:sp>
      <p:sp>
        <p:nvSpPr>
          <p:cNvPr id="880" name="CustomShape 3"/>
          <p:cNvSpPr/>
          <p:nvPr/>
        </p:nvSpPr>
        <p:spPr>
          <a:xfrm>
            <a:off x="5150880" y="1663200"/>
            <a:ext cx="3929040" cy="3475440"/>
          </a:xfrm>
          <a:prstGeom prst="rect">
            <a:avLst/>
          </a:prstGeom>
          <a:noFill/>
          <a:ln>
            <a:noFill/>
          </a:ln>
        </p:spPr>
        <p:style>
          <a:lnRef idx="0"/>
          <a:fillRef idx="0"/>
          <a:effectRef idx="0"/>
          <a:fontRef idx="minor"/>
        </p:style>
      </p:sp>
      <p:pic>
        <p:nvPicPr>
          <p:cNvPr id="881" name="Picture 4_84" descr=""/>
          <p:cNvPicPr/>
          <p:nvPr/>
        </p:nvPicPr>
        <p:blipFill>
          <a:blip r:embed="rId1"/>
          <a:stretch/>
        </p:blipFill>
        <p:spPr>
          <a:xfrm>
            <a:off x="3286800" y="1843200"/>
            <a:ext cx="4416120" cy="1218600"/>
          </a:xfrm>
          <a:prstGeom prst="rect">
            <a:avLst/>
          </a:prstGeom>
          <a:ln>
            <a:noFill/>
          </a:ln>
        </p:spPr>
      </p:pic>
      <p:pic>
        <p:nvPicPr>
          <p:cNvPr id="882" name="Picture 5_36" descr=""/>
          <p:cNvPicPr/>
          <p:nvPr/>
        </p:nvPicPr>
        <p:blipFill>
          <a:blip r:embed="rId2"/>
          <a:stretch/>
        </p:blipFill>
        <p:spPr>
          <a:xfrm>
            <a:off x="857520" y="3732480"/>
            <a:ext cx="4321080" cy="1226520"/>
          </a:xfrm>
          <a:prstGeom prst="rect">
            <a:avLst/>
          </a:prstGeom>
          <a:ln>
            <a:noFill/>
          </a:ln>
        </p:spPr>
      </p:pic>
      <p:pic>
        <p:nvPicPr>
          <p:cNvPr id="883" name="Picture 6_22" descr=""/>
          <p:cNvPicPr/>
          <p:nvPr/>
        </p:nvPicPr>
        <p:blipFill>
          <a:blip r:embed="rId3"/>
          <a:stretch/>
        </p:blipFill>
        <p:spPr>
          <a:xfrm>
            <a:off x="6782400" y="3760200"/>
            <a:ext cx="2589120" cy="117144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CustomShape 1"/>
          <p:cNvSpPr/>
          <p:nvPr/>
        </p:nvSpPr>
        <p:spPr>
          <a:xfrm>
            <a:off x="994320" y="234720"/>
            <a:ext cx="8087040" cy="1245240"/>
          </a:xfrm>
          <a:prstGeom prst="rect">
            <a:avLst/>
          </a:prstGeom>
          <a:noFill/>
          <a:ln>
            <a:noFill/>
          </a:ln>
        </p:spPr>
        <p:style>
          <a:lnRef idx="0"/>
          <a:fillRef idx="0"/>
          <a:effectRef idx="0"/>
          <a:fontRef idx="minor"/>
        </p:style>
      </p:sp>
      <p:sp>
        <p:nvSpPr>
          <p:cNvPr id="885" name="CustomShape 2"/>
          <p:cNvSpPr/>
          <p:nvPr/>
        </p:nvSpPr>
        <p:spPr>
          <a:xfrm>
            <a:off x="996480" y="1663200"/>
            <a:ext cx="3929040" cy="3475440"/>
          </a:xfrm>
          <a:prstGeom prst="rect">
            <a:avLst/>
          </a:prstGeom>
          <a:noFill/>
          <a:ln>
            <a:noFill/>
          </a:ln>
        </p:spPr>
        <p:style>
          <a:lnRef idx="0"/>
          <a:fillRef idx="0"/>
          <a:effectRef idx="0"/>
          <a:fontRef idx="minor"/>
        </p:style>
      </p:sp>
      <p:sp>
        <p:nvSpPr>
          <p:cNvPr id="886" name="CustomShape 3"/>
          <p:cNvSpPr/>
          <p:nvPr/>
        </p:nvSpPr>
        <p:spPr>
          <a:xfrm>
            <a:off x="5150880" y="1663200"/>
            <a:ext cx="3929040" cy="3475440"/>
          </a:xfrm>
          <a:prstGeom prst="rect">
            <a:avLst/>
          </a:prstGeom>
          <a:noFill/>
          <a:ln>
            <a:noFill/>
          </a:ln>
        </p:spPr>
        <p:style>
          <a:lnRef idx="0"/>
          <a:fillRef idx="0"/>
          <a:effectRef idx="0"/>
          <a:fontRef idx="minor"/>
        </p:style>
      </p:sp>
      <p:pic>
        <p:nvPicPr>
          <p:cNvPr id="887" name="Picture 4_85" descr=""/>
          <p:cNvPicPr/>
          <p:nvPr/>
        </p:nvPicPr>
        <p:blipFill>
          <a:blip r:embed="rId1"/>
          <a:stretch/>
        </p:blipFill>
        <p:spPr>
          <a:xfrm>
            <a:off x="2964600" y="2291400"/>
            <a:ext cx="4148280" cy="108468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668880" y="226800"/>
            <a:ext cx="8087040" cy="1245240"/>
          </a:xfrm>
          <a:prstGeom prst="rect">
            <a:avLst/>
          </a:prstGeom>
          <a:noFill/>
          <a:ln>
            <a:noFill/>
          </a:ln>
        </p:spPr>
        <p:style>
          <a:lnRef idx="0"/>
          <a:fillRef idx="0"/>
          <a:effectRef idx="0"/>
          <a:fontRef idx="minor"/>
        </p:style>
        <p:txBody>
          <a:bodyPr lIns="90000" rIns="90000" tIns="45000" bIns="45000" anchor="ctr">
            <a:normAutofit fontScale="63000"/>
          </a:bodyPr>
          <a:p>
            <a:pPr>
              <a:lnSpc>
                <a:spcPct val="85000"/>
              </a:lnSpc>
            </a:pPr>
            <a:r>
              <a:rPr b="0" lang="en-US" sz="4000" spc="-1" strike="noStrike" cap="all">
                <a:solidFill>
                  <a:srgbClr val="ffffff"/>
                </a:solidFill>
                <a:latin typeface="Corbel"/>
                <a:ea typeface="DejaVu Sans"/>
              </a:rPr>
              <a:t>Best of the API</a:t>
            </a:r>
            <a:br/>
            <a:br/>
            <a:endParaRPr b="0" lang="en-US" sz="4000" spc="-1" strike="noStrike">
              <a:latin typeface="Arial"/>
            </a:endParaRPr>
          </a:p>
        </p:txBody>
      </p:sp>
      <p:sp>
        <p:nvSpPr>
          <p:cNvPr id="889" name="CustomShape 2"/>
          <p:cNvSpPr/>
          <p:nvPr/>
        </p:nvSpPr>
        <p:spPr>
          <a:xfrm>
            <a:off x="996480" y="1663200"/>
            <a:ext cx="3929040" cy="3475440"/>
          </a:xfrm>
          <a:prstGeom prst="rect">
            <a:avLst/>
          </a:prstGeom>
          <a:noFill/>
          <a:ln>
            <a:noFill/>
          </a:ln>
        </p:spPr>
        <p:style>
          <a:lnRef idx="0"/>
          <a:fillRef idx="0"/>
          <a:effectRef idx="0"/>
          <a:fontRef idx="minor"/>
        </p:style>
      </p:sp>
      <p:sp>
        <p:nvSpPr>
          <p:cNvPr id="890" name="CustomShape 3"/>
          <p:cNvSpPr/>
          <p:nvPr/>
        </p:nvSpPr>
        <p:spPr>
          <a:xfrm>
            <a:off x="5150880" y="1663200"/>
            <a:ext cx="3929040" cy="3475440"/>
          </a:xfrm>
          <a:prstGeom prst="rect">
            <a:avLst/>
          </a:prstGeom>
          <a:noFill/>
          <a:ln>
            <a:noFill/>
          </a:ln>
        </p:spPr>
        <p:style>
          <a:lnRef idx="0"/>
          <a:fillRef idx="0"/>
          <a:effectRef idx="0"/>
          <a:fontRef idx="minor"/>
        </p:style>
      </p:sp>
      <p:pic>
        <p:nvPicPr>
          <p:cNvPr id="891" name="Picture 4_86" descr=""/>
          <p:cNvPicPr/>
          <p:nvPr/>
        </p:nvPicPr>
        <p:blipFill>
          <a:blip r:embed="rId1"/>
          <a:stretch/>
        </p:blipFill>
        <p:spPr>
          <a:xfrm>
            <a:off x="0" y="1021680"/>
            <a:ext cx="640080" cy="2943720"/>
          </a:xfrm>
          <a:prstGeom prst="rect">
            <a:avLst/>
          </a:prstGeom>
          <a:ln>
            <a:noFill/>
          </a:ln>
        </p:spPr>
      </p:pic>
      <p:pic>
        <p:nvPicPr>
          <p:cNvPr id="892" name="Picture 5_37" descr=""/>
          <p:cNvPicPr/>
          <p:nvPr/>
        </p:nvPicPr>
        <p:blipFill>
          <a:blip r:embed="rId2"/>
          <a:stretch/>
        </p:blipFill>
        <p:spPr>
          <a:xfrm>
            <a:off x="2202480" y="967320"/>
            <a:ext cx="1475280" cy="2781720"/>
          </a:xfrm>
          <a:prstGeom prst="rect">
            <a:avLst/>
          </a:prstGeom>
          <a:ln>
            <a:noFill/>
          </a:ln>
        </p:spPr>
      </p:pic>
      <p:pic>
        <p:nvPicPr>
          <p:cNvPr id="893" name="Picture 6_23" descr=""/>
          <p:cNvPicPr/>
          <p:nvPr/>
        </p:nvPicPr>
        <p:blipFill>
          <a:blip r:embed="rId3"/>
          <a:stretch/>
        </p:blipFill>
        <p:spPr>
          <a:xfrm>
            <a:off x="2202480" y="3751200"/>
            <a:ext cx="1475280" cy="1722240"/>
          </a:xfrm>
          <a:prstGeom prst="rect">
            <a:avLst/>
          </a:prstGeom>
          <a:ln>
            <a:noFill/>
          </a:ln>
        </p:spPr>
      </p:pic>
      <p:pic>
        <p:nvPicPr>
          <p:cNvPr id="894" name="Picture 7_11" descr=""/>
          <p:cNvPicPr/>
          <p:nvPr/>
        </p:nvPicPr>
        <p:blipFill>
          <a:blip r:embed="rId4"/>
          <a:stretch/>
        </p:blipFill>
        <p:spPr>
          <a:xfrm>
            <a:off x="3757680" y="138960"/>
            <a:ext cx="1909080" cy="3767040"/>
          </a:xfrm>
          <a:prstGeom prst="rect">
            <a:avLst/>
          </a:prstGeom>
          <a:ln>
            <a:noFill/>
          </a:ln>
        </p:spPr>
      </p:pic>
      <p:pic>
        <p:nvPicPr>
          <p:cNvPr id="895" name="Picture 8_11" descr=""/>
          <p:cNvPicPr/>
          <p:nvPr/>
        </p:nvPicPr>
        <p:blipFill>
          <a:blip r:embed="rId5"/>
          <a:stretch/>
        </p:blipFill>
        <p:spPr>
          <a:xfrm>
            <a:off x="3757680" y="3908160"/>
            <a:ext cx="1909080" cy="1564920"/>
          </a:xfrm>
          <a:prstGeom prst="rect">
            <a:avLst/>
          </a:prstGeom>
          <a:ln>
            <a:noFill/>
          </a:ln>
        </p:spPr>
      </p:pic>
      <p:pic>
        <p:nvPicPr>
          <p:cNvPr id="896" name="Picture 9_8" descr=""/>
          <p:cNvPicPr/>
          <p:nvPr/>
        </p:nvPicPr>
        <p:blipFill>
          <a:blip r:embed="rId6"/>
          <a:stretch/>
        </p:blipFill>
        <p:spPr>
          <a:xfrm>
            <a:off x="5796720" y="160560"/>
            <a:ext cx="1761840" cy="2029680"/>
          </a:xfrm>
          <a:prstGeom prst="rect">
            <a:avLst/>
          </a:prstGeom>
          <a:ln>
            <a:noFill/>
          </a:ln>
        </p:spPr>
      </p:pic>
      <p:pic>
        <p:nvPicPr>
          <p:cNvPr id="897" name="Picture 10_6" descr=""/>
          <p:cNvPicPr/>
          <p:nvPr/>
        </p:nvPicPr>
        <p:blipFill>
          <a:blip r:embed="rId7"/>
          <a:stretch/>
        </p:blipFill>
        <p:spPr>
          <a:xfrm>
            <a:off x="5681520" y="2827080"/>
            <a:ext cx="2352600" cy="2494440"/>
          </a:xfrm>
          <a:prstGeom prst="rect">
            <a:avLst/>
          </a:prstGeom>
          <a:ln>
            <a:noFill/>
          </a:ln>
        </p:spPr>
      </p:pic>
      <p:pic>
        <p:nvPicPr>
          <p:cNvPr id="898" name="Picture 11_5" descr=""/>
          <p:cNvPicPr/>
          <p:nvPr/>
        </p:nvPicPr>
        <p:blipFill>
          <a:blip r:embed="rId8"/>
          <a:stretch/>
        </p:blipFill>
        <p:spPr>
          <a:xfrm>
            <a:off x="7579080" y="132120"/>
            <a:ext cx="1423440" cy="2534040"/>
          </a:xfrm>
          <a:prstGeom prst="rect">
            <a:avLst/>
          </a:prstGeom>
          <a:ln>
            <a:noFill/>
          </a:ln>
        </p:spPr>
      </p:pic>
      <p:pic>
        <p:nvPicPr>
          <p:cNvPr id="899" name="Picture 12_2" descr=""/>
          <p:cNvPicPr/>
          <p:nvPr/>
        </p:nvPicPr>
        <p:blipFill>
          <a:blip r:embed="rId9"/>
          <a:stretch/>
        </p:blipFill>
        <p:spPr>
          <a:xfrm>
            <a:off x="33120" y="4010760"/>
            <a:ext cx="606960" cy="1203120"/>
          </a:xfrm>
          <a:prstGeom prst="rect">
            <a:avLst/>
          </a:prstGeom>
          <a:ln>
            <a:noFill/>
          </a:ln>
        </p:spPr>
      </p:pic>
      <p:pic>
        <p:nvPicPr>
          <p:cNvPr id="900" name="Picture 13_1" descr=""/>
          <p:cNvPicPr/>
          <p:nvPr/>
        </p:nvPicPr>
        <p:blipFill>
          <a:blip r:embed="rId10"/>
          <a:stretch/>
        </p:blipFill>
        <p:spPr>
          <a:xfrm>
            <a:off x="8096400" y="2706480"/>
            <a:ext cx="794160" cy="2961720"/>
          </a:xfrm>
          <a:prstGeom prst="rect">
            <a:avLst/>
          </a:prstGeom>
          <a:ln>
            <a:noFill/>
          </a:ln>
        </p:spPr>
      </p:pic>
      <p:pic>
        <p:nvPicPr>
          <p:cNvPr id="901" name="Picture 14_1" descr=""/>
          <p:cNvPicPr/>
          <p:nvPr/>
        </p:nvPicPr>
        <p:blipFill>
          <a:blip r:embed="rId11"/>
          <a:stretch/>
        </p:blipFill>
        <p:spPr>
          <a:xfrm>
            <a:off x="8892720" y="2696760"/>
            <a:ext cx="980640" cy="2981520"/>
          </a:xfrm>
          <a:prstGeom prst="rect">
            <a:avLst/>
          </a:prstGeom>
          <a:ln>
            <a:noFill/>
          </a:ln>
        </p:spPr>
      </p:pic>
      <p:pic>
        <p:nvPicPr>
          <p:cNvPr id="902" name="Picture 15_1" descr=""/>
          <p:cNvPicPr/>
          <p:nvPr/>
        </p:nvPicPr>
        <p:blipFill>
          <a:blip r:embed="rId12"/>
          <a:stretch/>
        </p:blipFill>
        <p:spPr>
          <a:xfrm>
            <a:off x="770040" y="1176840"/>
            <a:ext cx="1302480" cy="427464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RUN ALL CELLS?</a:t>
            </a:r>
            <a:endParaRPr b="0" lang="en-US" sz="4000" spc="-1" strike="noStrike">
              <a:latin typeface="Arial"/>
            </a:endParaRPr>
          </a:p>
        </p:txBody>
      </p:sp>
      <p:sp>
        <p:nvSpPr>
          <p:cNvPr id="904" name="CustomShape 2"/>
          <p:cNvSpPr/>
          <p:nvPr/>
        </p:nvSpPr>
        <p:spPr>
          <a:xfrm>
            <a:off x="994320" y="1663200"/>
            <a:ext cx="8087040" cy="3475800"/>
          </a:xfrm>
          <a:prstGeom prst="rect">
            <a:avLst/>
          </a:prstGeom>
          <a:noFill/>
          <a:ln>
            <a:noFill/>
          </a:ln>
        </p:spPr>
        <p:style>
          <a:lnRef idx="0"/>
          <a:fillRef idx="0"/>
          <a:effectRef idx="0"/>
          <a:fontRef idx="minor"/>
        </p:style>
      </p:sp>
      <p:pic>
        <p:nvPicPr>
          <p:cNvPr id="905" name="Picture 3_49" descr=""/>
          <p:cNvPicPr/>
          <p:nvPr/>
        </p:nvPicPr>
        <p:blipFill>
          <a:blip r:embed="rId1"/>
          <a:stretch/>
        </p:blipFill>
        <p:spPr>
          <a:xfrm>
            <a:off x="1155240" y="2004120"/>
            <a:ext cx="6497640" cy="138816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Simpson’s paradox revisited?</a:t>
            </a:r>
            <a:endParaRPr b="0" lang="en-US" sz="4000" spc="-1" strike="noStrike">
              <a:latin typeface="Arial"/>
            </a:endParaRPr>
          </a:p>
        </p:txBody>
      </p:sp>
      <p:sp>
        <p:nvSpPr>
          <p:cNvPr id="907" name="CustomShape 2"/>
          <p:cNvSpPr/>
          <p:nvPr/>
        </p:nvSpPr>
        <p:spPr>
          <a:xfrm>
            <a:off x="994320" y="1663200"/>
            <a:ext cx="8087040" cy="3475800"/>
          </a:xfrm>
          <a:prstGeom prst="rect">
            <a:avLst/>
          </a:prstGeom>
          <a:noFill/>
          <a:ln>
            <a:noFill/>
          </a:ln>
        </p:spPr>
        <p:style>
          <a:lnRef idx="0"/>
          <a:fillRef idx="0"/>
          <a:effectRef idx="0"/>
          <a:fontRef idx="minor"/>
        </p:style>
      </p:sp>
      <p:pic>
        <p:nvPicPr>
          <p:cNvPr id="908" name="Picture 3_64" descr=""/>
          <p:cNvPicPr/>
          <p:nvPr/>
        </p:nvPicPr>
        <p:blipFill>
          <a:blip r:embed="rId1"/>
          <a:stretch/>
        </p:blipFill>
        <p:spPr>
          <a:xfrm>
            <a:off x="8308440" y="3635640"/>
            <a:ext cx="1221480" cy="142128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group and aggregate?</a:t>
            </a:r>
            <a:endParaRPr b="0" lang="en-US" sz="4000" spc="-1" strike="noStrike">
              <a:latin typeface="Arial"/>
            </a:endParaRPr>
          </a:p>
        </p:txBody>
      </p:sp>
      <p:sp>
        <p:nvSpPr>
          <p:cNvPr id="910" name="CustomShape 2"/>
          <p:cNvSpPr/>
          <p:nvPr/>
        </p:nvSpPr>
        <p:spPr>
          <a:xfrm>
            <a:off x="994320" y="1663200"/>
            <a:ext cx="8087040" cy="3475800"/>
          </a:xfrm>
          <a:prstGeom prst="rect">
            <a:avLst/>
          </a:prstGeom>
          <a:noFill/>
          <a:ln>
            <a:noFill/>
          </a:ln>
        </p:spPr>
        <p:style>
          <a:lnRef idx="0"/>
          <a:fillRef idx="0"/>
          <a:effectRef idx="0"/>
          <a:fontRef idx="minor"/>
        </p:style>
      </p:sp>
      <p:pic>
        <p:nvPicPr>
          <p:cNvPr id="911" name="Picture 3_67" descr=""/>
          <p:cNvPicPr/>
          <p:nvPr/>
        </p:nvPicPr>
        <p:blipFill>
          <a:blip r:embed="rId1"/>
          <a:stretch/>
        </p:blipFill>
        <p:spPr>
          <a:xfrm>
            <a:off x="2429280" y="2376000"/>
            <a:ext cx="3983040" cy="2517120"/>
          </a:xfrm>
          <a:prstGeom prst="rect">
            <a:avLst/>
          </a:prstGeom>
          <a:ln>
            <a:noFill/>
          </a:ln>
        </p:spPr>
      </p:pic>
      <p:pic>
        <p:nvPicPr>
          <p:cNvPr id="912" name="Picture 4_30" descr=""/>
          <p:cNvPicPr/>
          <p:nvPr/>
        </p:nvPicPr>
        <p:blipFill>
          <a:blip r:embed="rId2"/>
          <a:stretch/>
        </p:blipFill>
        <p:spPr>
          <a:xfrm>
            <a:off x="8308440" y="3635640"/>
            <a:ext cx="1221480" cy="1421280"/>
          </a:xfrm>
          <a:prstGeom prst="rect">
            <a:avLst/>
          </a:prstGeom>
          <a:ln>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Guidance </a:t>
            </a:r>
            <a:endParaRPr b="0" lang="en-US" sz="4000" spc="-1" strike="noStrike">
              <a:latin typeface="Arial"/>
            </a:endParaRPr>
          </a:p>
        </p:txBody>
      </p:sp>
      <p:sp>
        <p:nvSpPr>
          <p:cNvPr id="914" name="CustomShape 2"/>
          <p:cNvSpPr/>
          <p:nvPr/>
        </p:nvSpPr>
        <p:spPr>
          <a:xfrm>
            <a:off x="994320" y="1663200"/>
            <a:ext cx="8087040" cy="3475800"/>
          </a:xfrm>
          <a:prstGeom prst="rect">
            <a:avLst/>
          </a:prstGeom>
          <a:noFill/>
          <a:ln>
            <a:noFill/>
          </a:ln>
        </p:spPr>
        <p:style>
          <a:lnRef idx="0"/>
          <a:fillRef idx="0"/>
          <a:effectRef idx="0"/>
          <a:fontRef idx="minor"/>
        </p:style>
      </p:sp>
      <p:pic>
        <p:nvPicPr>
          <p:cNvPr id="915" name="Picture 3_66" descr=""/>
          <p:cNvPicPr/>
          <p:nvPr/>
        </p:nvPicPr>
        <p:blipFill>
          <a:blip r:embed="rId1"/>
          <a:stretch/>
        </p:blipFill>
        <p:spPr>
          <a:xfrm>
            <a:off x="1724400" y="1181520"/>
            <a:ext cx="6582600" cy="864720"/>
          </a:xfrm>
          <a:prstGeom prst="rect">
            <a:avLst/>
          </a:prstGeom>
          <a:ln>
            <a:noFill/>
          </a:ln>
        </p:spPr>
      </p:pic>
      <p:pic>
        <p:nvPicPr>
          <p:cNvPr id="916" name="Picture 4_33" descr=""/>
          <p:cNvPicPr/>
          <p:nvPr/>
        </p:nvPicPr>
        <p:blipFill>
          <a:blip r:embed="rId2"/>
          <a:stretch/>
        </p:blipFill>
        <p:spPr>
          <a:xfrm>
            <a:off x="1747440" y="2406240"/>
            <a:ext cx="6559200" cy="896040"/>
          </a:xfrm>
          <a:prstGeom prst="rect">
            <a:avLst/>
          </a:prstGeom>
          <a:ln>
            <a:noFill/>
          </a:ln>
        </p:spPr>
      </p:pic>
      <p:pic>
        <p:nvPicPr>
          <p:cNvPr id="917" name="Picture 6_7" descr=""/>
          <p:cNvPicPr/>
          <p:nvPr/>
        </p:nvPicPr>
        <p:blipFill>
          <a:blip r:embed="rId3"/>
          <a:stretch/>
        </p:blipFill>
        <p:spPr>
          <a:xfrm>
            <a:off x="3928320" y="3846600"/>
            <a:ext cx="3676320" cy="167580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Multiindex</a:t>
            </a:r>
            <a:endParaRPr b="0" lang="en-US" sz="4000" spc="-1" strike="noStrike">
              <a:latin typeface="Arial"/>
            </a:endParaRPr>
          </a:p>
        </p:txBody>
      </p:sp>
      <p:sp>
        <p:nvSpPr>
          <p:cNvPr id="919" name="CustomShape 2"/>
          <p:cNvSpPr/>
          <p:nvPr/>
        </p:nvSpPr>
        <p:spPr>
          <a:xfrm>
            <a:off x="994320" y="1663200"/>
            <a:ext cx="8087040" cy="3475800"/>
          </a:xfrm>
          <a:prstGeom prst="rect">
            <a:avLst/>
          </a:prstGeom>
          <a:noFill/>
          <a:ln>
            <a:noFill/>
          </a:ln>
        </p:spPr>
        <p:style>
          <a:lnRef idx="0"/>
          <a:fillRef idx="0"/>
          <a:effectRef idx="0"/>
          <a:fontRef idx="minor"/>
        </p:style>
      </p:sp>
      <p:pic>
        <p:nvPicPr>
          <p:cNvPr id="920" name="Picture 4_32" descr=""/>
          <p:cNvPicPr/>
          <p:nvPr/>
        </p:nvPicPr>
        <p:blipFill>
          <a:blip r:embed="rId1"/>
          <a:stretch/>
        </p:blipFill>
        <p:spPr>
          <a:xfrm>
            <a:off x="2289240" y="1195560"/>
            <a:ext cx="4148640" cy="4282560"/>
          </a:xfrm>
          <a:prstGeom prst="rect">
            <a:avLst/>
          </a:prstGeom>
          <a:ln>
            <a:noFill/>
          </a:ln>
        </p:spPr>
      </p:pic>
      <p:sp>
        <p:nvSpPr>
          <p:cNvPr id="921" name="CustomShape 3"/>
          <p:cNvSpPr/>
          <p:nvPr/>
        </p:nvSpPr>
        <p:spPr>
          <a:xfrm>
            <a:off x="7125120" y="2867040"/>
            <a:ext cx="204516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orbel"/>
                <a:ea typeface="DejaVu Sans"/>
              </a:rPr>
              <a:t>How to remove?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analytics </a:t>
            </a:r>
            <a:endParaRPr b="0" lang="en-US" sz="4000" spc="-1" strike="noStrike">
              <a:latin typeface="Arial"/>
            </a:endParaRPr>
          </a:p>
        </p:txBody>
      </p:sp>
      <p:sp>
        <p:nvSpPr>
          <p:cNvPr id="382" name="CustomShape 2"/>
          <p:cNvSpPr/>
          <p:nvPr/>
        </p:nvSpPr>
        <p:spPr>
          <a:xfrm>
            <a:off x="994320" y="1663200"/>
            <a:ext cx="8087040" cy="3475440"/>
          </a:xfrm>
          <a:prstGeom prst="rect">
            <a:avLst/>
          </a:prstGeom>
          <a:noFill/>
          <a:ln>
            <a:noFill/>
          </a:ln>
        </p:spPr>
        <p:style>
          <a:lnRef idx="0"/>
          <a:fillRef idx="0"/>
          <a:effectRef idx="0"/>
          <a:fontRef idx="minor"/>
        </p:style>
      </p:sp>
      <p:pic>
        <p:nvPicPr>
          <p:cNvPr id="383" name="Picture 3_107" descr=""/>
          <p:cNvPicPr/>
          <p:nvPr/>
        </p:nvPicPr>
        <p:blipFill>
          <a:blip r:embed="rId1"/>
          <a:stretch/>
        </p:blipFill>
        <p:spPr>
          <a:xfrm>
            <a:off x="3368160" y="1884600"/>
            <a:ext cx="2104920" cy="594000"/>
          </a:xfrm>
          <a:prstGeom prst="rect">
            <a:avLst/>
          </a:prstGeom>
          <a:ln>
            <a:noFill/>
          </a:ln>
        </p:spPr>
      </p:pic>
      <p:pic>
        <p:nvPicPr>
          <p:cNvPr id="384" name="Picture 4_64" descr=""/>
          <p:cNvPicPr/>
          <p:nvPr/>
        </p:nvPicPr>
        <p:blipFill>
          <a:blip r:embed="rId2"/>
          <a:stretch/>
        </p:blipFill>
        <p:spPr>
          <a:xfrm>
            <a:off x="1965240" y="2246760"/>
            <a:ext cx="1290960" cy="487080"/>
          </a:xfrm>
          <a:prstGeom prst="rect">
            <a:avLst/>
          </a:prstGeom>
          <a:ln>
            <a:noFill/>
          </a:ln>
        </p:spPr>
      </p:pic>
      <p:pic>
        <p:nvPicPr>
          <p:cNvPr id="385" name="Picture 5_17" descr=""/>
          <p:cNvPicPr/>
          <p:nvPr/>
        </p:nvPicPr>
        <p:blipFill>
          <a:blip r:embed="rId3"/>
          <a:stretch/>
        </p:blipFill>
        <p:spPr>
          <a:xfrm>
            <a:off x="6231240" y="2424600"/>
            <a:ext cx="3548880" cy="620280"/>
          </a:xfrm>
          <a:prstGeom prst="rect">
            <a:avLst/>
          </a:prstGeom>
          <a:ln>
            <a:noFill/>
          </a:ln>
        </p:spPr>
      </p:pic>
      <p:pic>
        <p:nvPicPr>
          <p:cNvPr id="386" name="Picture 6_13" descr=""/>
          <p:cNvPicPr/>
          <p:nvPr/>
        </p:nvPicPr>
        <p:blipFill>
          <a:blip r:embed="rId4"/>
          <a:stretch/>
        </p:blipFill>
        <p:spPr>
          <a:xfrm>
            <a:off x="2501640" y="2970360"/>
            <a:ext cx="2849040" cy="312840"/>
          </a:xfrm>
          <a:prstGeom prst="rect">
            <a:avLst/>
          </a:prstGeom>
          <a:ln>
            <a:noFill/>
          </a:ln>
        </p:spPr>
      </p:pic>
      <p:pic>
        <p:nvPicPr>
          <p:cNvPr id="387" name="Picture 7_6" descr=""/>
          <p:cNvPicPr/>
          <p:nvPr/>
        </p:nvPicPr>
        <p:blipFill>
          <a:blip r:embed="rId5"/>
          <a:stretch/>
        </p:blipFill>
        <p:spPr>
          <a:xfrm>
            <a:off x="5945760" y="1915560"/>
            <a:ext cx="2415960" cy="328680"/>
          </a:xfrm>
          <a:prstGeom prst="rect">
            <a:avLst/>
          </a:prstGeom>
          <a:ln>
            <a:noFill/>
          </a:ln>
        </p:spPr>
      </p:pic>
      <p:pic>
        <p:nvPicPr>
          <p:cNvPr id="388" name="Picture 8_4" descr=""/>
          <p:cNvPicPr/>
          <p:nvPr/>
        </p:nvPicPr>
        <p:blipFill>
          <a:blip r:embed="rId6"/>
          <a:stretch/>
        </p:blipFill>
        <p:spPr>
          <a:xfrm>
            <a:off x="1294200" y="3665160"/>
            <a:ext cx="7749000" cy="111852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difference? </a:t>
            </a:r>
            <a:endParaRPr b="0" lang="en-US" sz="4000" spc="-1" strike="noStrike">
              <a:latin typeface="Arial"/>
            </a:endParaRPr>
          </a:p>
        </p:txBody>
      </p:sp>
      <p:sp>
        <p:nvSpPr>
          <p:cNvPr id="923" name="CustomShape 2"/>
          <p:cNvSpPr/>
          <p:nvPr/>
        </p:nvSpPr>
        <p:spPr>
          <a:xfrm>
            <a:off x="994320" y="1663200"/>
            <a:ext cx="8087040" cy="3475800"/>
          </a:xfrm>
          <a:prstGeom prst="rect">
            <a:avLst/>
          </a:prstGeom>
          <a:noFill/>
          <a:ln>
            <a:noFill/>
          </a:ln>
        </p:spPr>
        <p:style>
          <a:lnRef idx="0"/>
          <a:fillRef idx="0"/>
          <a:effectRef idx="0"/>
          <a:fontRef idx="minor"/>
        </p:style>
      </p:sp>
      <p:pic>
        <p:nvPicPr>
          <p:cNvPr id="924" name="Picture 3_69" descr=""/>
          <p:cNvPicPr/>
          <p:nvPr/>
        </p:nvPicPr>
        <p:blipFill>
          <a:blip r:embed="rId1"/>
          <a:stretch/>
        </p:blipFill>
        <p:spPr>
          <a:xfrm>
            <a:off x="4835520" y="2989800"/>
            <a:ext cx="3471480" cy="2479320"/>
          </a:xfrm>
          <a:prstGeom prst="rect">
            <a:avLst/>
          </a:prstGeom>
          <a:ln>
            <a:noFill/>
          </a:ln>
        </p:spPr>
      </p:pic>
      <p:pic>
        <p:nvPicPr>
          <p:cNvPr id="925" name="Picture 4_35" descr=""/>
          <p:cNvPicPr/>
          <p:nvPr/>
        </p:nvPicPr>
        <p:blipFill>
          <a:blip r:embed="rId2"/>
          <a:stretch/>
        </p:blipFill>
        <p:spPr>
          <a:xfrm>
            <a:off x="754200" y="2495880"/>
            <a:ext cx="2880000" cy="2972880"/>
          </a:xfrm>
          <a:prstGeom prst="rect">
            <a:avLst/>
          </a:prstGeom>
          <a:ln>
            <a:noFill/>
          </a:ln>
        </p:spPr>
      </p:pic>
      <p:pic>
        <p:nvPicPr>
          <p:cNvPr id="926" name="Picture 5_7" descr=""/>
          <p:cNvPicPr/>
          <p:nvPr/>
        </p:nvPicPr>
        <p:blipFill>
          <a:blip r:embed="rId3"/>
          <a:stretch/>
        </p:blipFill>
        <p:spPr>
          <a:xfrm>
            <a:off x="1263600" y="1429560"/>
            <a:ext cx="6314760" cy="903960"/>
          </a:xfrm>
          <a:prstGeom prst="rect">
            <a:avLst/>
          </a:prstGeom>
          <a:ln>
            <a:noFill/>
          </a:ln>
        </p:spPr>
      </p:pic>
      <p:sp>
        <p:nvSpPr>
          <p:cNvPr id="927" name="CustomShape 3"/>
          <p:cNvSpPr/>
          <p:nvPr/>
        </p:nvSpPr>
        <p:spPr>
          <a:xfrm>
            <a:off x="8579880" y="2335320"/>
            <a:ext cx="139140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Modify to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Get the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CustomShape 1"/>
          <p:cNvSpPr/>
          <p:nvPr/>
        </p:nvSpPr>
        <p:spPr>
          <a:xfrm>
            <a:off x="279000" y="19080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929" name="CustomShape 2"/>
          <p:cNvSpPr/>
          <p:nvPr/>
        </p:nvSpPr>
        <p:spPr>
          <a:xfrm>
            <a:off x="994320" y="1663200"/>
            <a:ext cx="8087040" cy="3475800"/>
          </a:xfrm>
          <a:prstGeom prst="rect">
            <a:avLst/>
          </a:prstGeom>
          <a:noFill/>
          <a:ln>
            <a:noFill/>
          </a:ln>
        </p:spPr>
        <p:style>
          <a:lnRef idx="0"/>
          <a:fillRef idx="0"/>
          <a:effectRef idx="0"/>
          <a:fontRef idx="minor"/>
        </p:style>
      </p:sp>
      <p:pic>
        <p:nvPicPr>
          <p:cNvPr id="930" name="Picture 3_68" descr=""/>
          <p:cNvPicPr/>
          <p:nvPr/>
        </p:nvPicPr>
        <p:blipFill>
          <a:blip r:embed="rId1"/>
          <a:stretch/>
        </p:blipFill>
        <p:spPr>
          <a:xfrm>
            <a:off x="4128120" y="3036600"/>
            <a:ext cx="3471480" cy="2479320"/>
          </a:xfrm>
          <a:prstGeom prst="rect">
            <a:avLst/>
          </a:prstGeom>
          <a:ln>
            <a:noFill/>
          </a:ln>
        </p:spPr>
      </p:pic>
      <p:pic>
        <p:nvPicPr>
          <p:cNvPr id="931" name="Picture 4_34" descr=""/>
          <p:cNvPicPr/>
          <p:nvPr/>
        </p:nvPicPr>
        <p:blipFill>
          <a:blip r:embed="rId2"/>
          <a:stretch/>
        </p:blipFill>
        <p:spPr>
          <a:xfrm>
            <a:off x="534240" y="2595600"/>
            <a:ext cx="2880000" cy="2972880"/>
          </a:xfrm>
          <a:prstGeom prst="rect">
            <a:avLst/>
          </a:prstGeom>
          <a:ln>
            <a:noFill/>
          </a:ln>
        </p:spPr>
      </p:pic>
      <p:pic>
        <p:nvPicPr>
          <p:cNvPr id="932" name="Picture 5_6" descr=""/>
          <p:cNvPicPr/>
          <p:nvPr/>
        </p:nvPicPr>
        <p:blipFill>
          <a:blip r:embed="rId3"/>
          <a:stretch/>
        </p:blipFill>
        <p:spPr>
          <a:xfrm>
            <a:off x="2766960" y="494640"/>
            <a:ext cx="6314760" cy="903960"/>
          </a:xfrm>
          <a:prstGeom prst="rect">
            <a:avLst/>
          </a:prstGeom>
          <a:ln>
            <a:noFill/>
          </a:ln>
        </p:spPr>
      </p:pic>
      <p:pic>
        <p:nvPicPr>
          <p:cNvPr id="933" name="Picture 7_2" descr=""/>
          <p:cNvPicPr/>
          <p:nvPr/>
        </p:nvPicPr>
        <p:blipFill>
          <a:blip r:embed="rId4"/>
          <a:stretch/>
        </p:blipFill>
        <p:spPr>
          <a:xfrm>
            <a:off x="4070160" y="1559880"/>
            <a:ext cx="6007680" cy="1250280"/>
          </a:xfrm>
          <a:prstGeom prst="rect">
            <a:avLst/>
          </a:prstGeom>
          <a:ln>
            <a:noFill/>
          </a:ln>
        </p:spPr>
      </p:pic>
      <p:sp>
        <p:nvSpPr>
          <p:cNvPr id="934" name="CustomShape 3"/>
          <p:cNvSpPr/>
          <p:nvPr/>
        </p:nvSpPr>
        <p:spPr>
          <a:xfrm>
            <a:off x="7800480" y="3402000"/>
            <a:ext cx="22773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How to revert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multilevel  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Rename and reset</a:t>
            </a:r>
            <a:endParaRPr b="0" lang="en-US" sz="4000" spc="-1" strike="noStrike">
              <a:latin typeface="Arial"/>
            </a:endParaRPr>
          </a:p>
        </p:txBody>
      </p:sp>
      <p:sp>
        <p:nvSpPr>
          <p:cNvPr id="936" name="CustomShape 2"/>
          <p:cNvSpPr/>
          <p:nvPr/>
        </p:nvSpPr>
        <p:spPr>
          <a:xfrm>
            <a:off x="997920" y="1581840"/>
            <a:ext cx="3929400" cy="61236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Rename columns</a:t>
            </a:r>
            <a:endParaRPr b="0" lang="en-US" sz="2100" spc="-1" strike="noStrike">
              <a:latin typeface="Arial"/>
            </a:endParaRPr>
          </a:p>
        </p:txBody>
      </p:sp>
      <p:sp>
        <p:nvSpPr>
          <p:cNvPr id="937" name="CustomShape 3"/>
          <p:cNvSpPr/>
          <p:nvPr/>
        </p:nvSpPr>
        <p:spPr>
          <a:xfrm>
            <a:off x="997920" y="2196000"/>
            <a:ext cx="3929400" cy="2946600"/>
          </a:xfrm>
          <a:prstGeom prst="rect">
            <a:avLst/>
          </a:prstGeom>
          <a:noFill/>
          <a:ln>
            <a:noFill/>
          </a:ln>
        </p:spPr>
        <p:style>
          <a:lnRef idx="0"/>
          <a:fillRef idx="0"/>
          <a:effectRef idx="0"/>
          <a:fontRef idx="minor"/>
        </p:style>
      </p:sp>
      <p:sp>
        <p:nvSpPr>
          <p:cNvPr id="938" name="CustomShape 4"/>
          <p:cNvSpPr/>
          <p:nvPr/>
        </p:nvSpPr>
        <p:spPr>
          <a:xfrm>
            <a:off x="5151600" y="1581840"/>
            <a:ext cx="3929400" cy="61236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Reset index</a:t>
            </a:r>
            <a:endParaRPr b="0" lang="en-US" sz="2100" spc="-1" strike="noStrike">
              <a:latin typeface="Arial"/>
            </a:endParaRPr>
          </a:p>
        </p:txBody>
      </p:sp>
      <p:sp>
        <p:nvSpPr>
          <p:cNvPr id="939" name="CustomShape 5"/>
          <p:cNvSpPr/>
          <p:nvPr/>
        </p:nvSpPr>
        <p:spPr>
          <a:xfrm>
            <a:off x="5151600" y="2196000"/>
            <a:ext cx="3929400" cy="2946600"/>
          </a:xfrm>
          <a:prstGeom prst="rect">
            <a:avLst/>
          </a:prstGeom>
          <a:noFill/>
          <a:ln>
            <a:noFill/>
          </a:ln>
        </p:spPr>
        <p:style>
          <a:lnRef idx="0"/>
          <a:fillRef idx="0"/>
          <a:effectRef idx="0"/>
          <a:fontRef idx="minor"/>
        </p:style>
      </p:sp>
      <p:pic>
        <p:nvPicPr>
          <p:cNvPr id="940" name="Picture 8_3" descr=""/>
          <p:cNvPicPr/>
          <p:nvPr/>
        </p:nvPicPr>
        <p:blipFill>
          <a:blip r:embed="rId1"/>
          <a:stretch/>
        </p:blipFill>
        <p:spPr>
          <a:xfrm>
            <a:off x="191160" y="2451600"/>
            <a:ext cx="4481640" cy="793800"/>
          </a:xfrm>
          <a:prstGeom prst="rect">
            <a:avLst/>
          </a:prstGeom>
          <a:ln>
            <a:noFill/>
          </a:ln>
        </p:spPr>
      </p:pic>
      <p:pic>
        <p:nvPicPr>
          <p:cNvPr id="941" name="Picture 9_3" descr=""/>
          <p:cNvPicPr/>
          <p:nvPr/>
        </p:nvPicPr>
        <p:blipFill>
          <a:blip r:embed="rId2"/>
          <a:stretch/>
        </p:blipFill>
        <p:spPr>
          <a:xfrm>
            <a:off x="90000" y="3646800"/>
            <a:ext cx="4684320" cy="1751400"/>
          </a:xfrm>
          <a:prstGeom prst="rect">
            <a:avLst/>
          </a:prstGeom>
          <a:ln>
            <a:noFill/>
          </a:ln>
        </p:spPr>
      </p:pic>
      <p:pic>
        <p:nvPicPr>
          <p:cNvPr id="942" name="Picture 10_0" descr=""/>
          <p:cNvPicPr/>
          <p:nvPr/>
        </p:nvPicPr>
        <p:blipFill>
          <a:blip r:embed="rId3"/>
          <a:stretch/>
        </p:blipFill>
        <p:spPr>
          <a:xfrm>
            <a:off x="5975280" y="2455200"/>
            <a:ext cx="3062160" cy="612360"/>
          </a:xfrm>
          <a:prstGeom prst="rect">
            <a:avLst/>
          </a:prstGeom>
          <a:ln>
            <a:noFill/>
          </a:ln>
        </p:spPr>
      </p:pic>
      <p:pic>
        <p:nvPicPr>
          <p:cNvPr id="943" name="Picture 11_0" descr=""/>
          <p:cNvPicPr/>
          <p:nvPr/>
        </p:nvPicPr>
        <p:blipFill>
          <a:blip r:embed="rId4"/>
          <a:stretch/>
        </p:blipFill>
        <p:spPr>
          <a:xfrm>
            <a:off x="5368680" y="3273480"/>
            <a:ext cx="4484520" cy="212472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rmAutofit fontScale="41000"/>
          </a:bodyPr>
          <a:p>
            <a:pPr>
              <a:lnSpc>
                <a:spcPct val="85000"/>
              </a:lnSpc>
            </a:pPr>
            <a:r>
              <a:rPr b="0" lang="en-US" sz="4000" spc="-1" strike="noStrike" cap="all">
                <a:solidFill>
                  <a:srgbClr val="ffffff"/>
                </a:solidFill>
                <a:latin typeface="Corbel"/>
                <a:ea typeface="DejaVu Sans"/>
              </a:rPr>
              <a:t> </a:t>
            </a:r>
            <a:r>
              <a:rPr b="0" lang="en-US" sz="4000" spc="-1" strike="noStrike" cap="all">
                <a:solidFill>
                  <a:srgbClr val="ffffff"/>
                </a:solidFill>
                <a:latin typeface="Corbel"/>
                <a:ea typeface="DejaVu Sans"/>
              </a:rPr>
              <a:t>groupby   vs   pivot_table</a:t>
            </a:r>
            <a:br/>
            <a:r>
              <a:rPr b="0" lang="en-US" sz="4000" spc="-1" strike="noStrike" cap="all">
                <a:solidFill>
                  <a:srgbClr val="ffffff"/>
                </a:solidFill>
                <a:latin typeface="Corbel"/>
                <a:ea typeface="DejaVu Sans"/>
              </a:rPr>
              <a:t> vs    crosstab     vs     pivot</a:t>
            </a:r>
            <a:br/>
            <a:endParaRPr b="0" lang="en-US" sz="4000" spc="-1" strike="noStrike">
              <a:latin typeface="Arial"/>
            </a:endParaRPr>
          </a:p>
        </p:txBody>
      </p:sp>
      <p:sp>
        <p:nvSpPr>
          <p:cNvPr id="945" name="CustomShape 2"/>
          <p:cNvSpPr/>
          <p:nvPr/>
        </p:nvSpPr>
        <p:spPr>
          <a:xfrm>
            <a:off x="994320" y="1663200"/>
            <a:ext cx="8087040" cy="3475800"/>
          </a:xfrm>
          <a:prstGeom prst="rect">
            <a:avLst/>
          </a:prstGeom>
          <a:noFill/>
          <a:ln>
            <a:noFill/>
          </a:ln>
        </p:spPr>
        <p:style>
          <a:lnRef idx="0"/>
          <a:fillRef idx="0"/>
          <a:effectRef idx="0"/>
          <a:fontRef idx="minor"/>
        </p:style>
      </p:sp>
      <p:pic>
        <p:nvPicPr>
          <p:cNvPr id="946" name="Picture 2_24" descr="Triplets Pictures | Download Free Images on Unsplash"/>
          <p:cNvPicPr/>
          <p:nvPr/>
        </p:nvPicPr>
        <p:blipFill>
          <a:blip r:embed="rId1"/>
          <a:stretch/>
        </p:blipFill>
        <p:spPr>
          <a:xfrm>
            <a:off x="2583720" y="1697400"/>
            <a:ext cx="4276800" cy="297468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Which is which? </a:t>
            </a:r>
            <a:endParaRPr b="0" lang="en-US" sz="4000" spc="-1" strike="noStrike">
              <a:latin typeface="Arial"/>
            </a:endParaRPr>
          </a:p>
        </p:txBody>
      </p:sp>
      <p:sp>
        <p:nvSpPr>
          <p:cNvPr id="948" name="CustomShape 2"/>
          <p:cNvSpPr/>
          <p:nvPr/>
        </p:nvSpPr>
        <p:spPr>
          <a:xfrm>
            <a:off x="994320" y="1663200"/>
            <a:ext cx="8087040" cy="3475800"/>
          </a:xfrm>
          <a:prstGeom prst="rect">
            <a:avLst/>
          </a:prstGeom>
          <a:noFill/>
          <a:ln>
            <a:noFill/>
          </a:ln>
        </p:spPr>
        <p:style>
          <a:lnRef idx="0"/>
          <a:fillRef idx="0"/>
          <a:effectRef idx="0"/>
          <a:fontRef idx="minor"/>
        </p:style>
      </p:sp>
      <p:pic>
        <p:nvPicPr>
          <p:cNvPr id="949" name="Picture 3_71" descr=""/>
          <p:cNvPicPr/>
          <p:nvPr/>
        </p:nvPicPr>
        <p:blipFill>
          <a:blip r:embed="rId1"/>
          <a:stretch/>
        </p:blipFill>
        <p:spPr>
          <a:xfrm>
            <a:off x="1204200" y="1027800"/>
            <a:ext cx="6810840" cy="2022480"/>
          </a:xfrm>
          <a:prstGeom prst="rect">
            <a:avLst/>
          </a:prstGeom>
          <a:ln>
            <a:noFill/>
          </a:ln>
        </p:spPr>
      </p:pic>
      <p:pic>
        <p:nvPicPr>
          <p:cNvPr id="950" name="Picture 4_37" descr=""/>
          <p:cNvPicPr/>
          <p:nvPr/>
        </p:nvPicPr>
        <p:blipFill>
          <a:blip r:embed="rId2"/>
          <a:stretch/>
        </p:blipFill>
        <p:spPr>
          <a:xfrm>
            <a:off x="313560" y="3142440"/>
            <a:ext cx="3937320" cy="2418480"/>
          </a:xfrm>
          <a:prstGeom prst="rect">
            <a:avLst/>
          </a:prstGeom>
          <a:ln>
            <a:noFill/>
          </a:ln>
        </p:spPr>
      </p:pic>
      <p:pic>
        <p:nvPicPr>
          <p:cNvPr id="951" name="Picture 5_9" descr=""/>
          <p:cNvPicPr/>
          <p:nvPr/>
        </p:nvPicPr>
        <p:blipFill>
          <a:blip r:embed="rId3"/>
          <a:stretch/>
        </p:blipFill>
        <p:spPr>
          <a:xfrm>
            <a:off x="4610520" y="3142440"/>
            <a:ext cx="3729240" cy="2466360"/>
          </a:xfrm>
          <a:prstGeom prst="rect">
            <a:avLst/>
          </a:prstGeom>
          <a:ln>
            <a:noFill/>
          </a:ln>
        </p:spPr>
      </p:pic>
      <p:sp>
        <p:nvSpPr>
          <p:cNvPr id="952" name="CustomShape 3"/>
          <p:cNvSpPr/>
          <p:nvPr/>
        </p:nvSpPr>
        <p:spPr>
          <a:xfrm>
            <a:off x="8712000" y="2324880"/>
            <a:ext cx="1150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Wide vs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Long?</a:t>
            </a:r>
            <a:endParaRPr b="0" lang="en-US" sz="1800" spc="-1" strike="noStrike">
              <a:latin typeface="Arial"/>
            </a:endParaRPr>
          </a:p>
        </p:txBody>
      </p:sp>
      <p:sp>
        <p:nvSpPr>
          <p:cNvPr id="953" name="CustomShape 4"/>
          <p:cNvSpPr/>
          <p:nvPr/>
        </p:nvSpPr>
        <p:spPr>
          <a:xfrm>
            <a:off x="8512200" y="3780000"/>
            <a:ext cx="1737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When to use?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Tidy</a:t>
            </a:r>
            <a:endParaRPr b="0" lang="en-US" sz="4000" spc="-1" strike="noStrike">
              <a:latin typeface="Arial"/>
            </a:endParaRPr>
          </a:p>
        </p:txBody>
      </p:sp>
      <p:sp>
        <p:nvSpPr>
          <p:cNvPr id="955" name="CustomShape 2"/>
          <p:cNvSpPr/>
          <p:nvPr/>
        </p:nvSpPr>
        <p:spPr>
          <a:xfrm>
            <a:off x="912240" y="1703520"/>
            <a:ext cx="3632760" cy="3467160"/>
          </a:xfrm>
          <a:prstGeom prst="rect">
            <a:avLst/>
          </a:prstGeom>
          <a:noFill/>
          <a:ln>
            <a:noFill/>
          </a:ln>
        </p:spPr>
        <p:style>
          <a:lnRef idx="0"/>
          <a:fillRef idx="0"/>
          <a:effectRef idx="0"/>
          <a:fontRef idx="minor"/>
        </p:style>
      </p:sp>
      <p:sp>
        <p:nvSpPr>
          <p:cNvPr id="956" name="CustomShape 3"/>
          <p:cNvSpPr/>
          <p:nvPr/>
        </p:nvSpPr>
        <p:spPr>
          <a:xfrm>
            <a:off x="4674960" y="1699560"/>
            <a:ext cx="3632760" cy="3470760"/>
          </a:xfrm>
          <a:prstGeom prst="rect">
            <a:avLst/>
          </a:prstGeom>
          <a:noFill/>
          <a:ln>
            <a:noFill/>
          </a:ln>
        </p:spPr>
        <p:style>
          <a:lnRef idx="0"/>
          <a:fillRef idx="0"/>
          <a:effectRef idx="0"/>
          <a:fontRef idx="minor"/>
        </p:style>
      </p:sp>
      <p:pic>
        <p:nvPicPr>
          <p:cNvPr id="957" name="Picture 4_36" descr=""/>
          <p:cNvPicPr/>
          <p:nvPr/>
        </p:nvPicPr>
        <p:blipFill>
          <a:blip r:embed="rId1"/>
          <a:stretch/>
        </p:blipFill>
        <p:spPr>
          <a:xfrm>
            <a:off x="313560" y="2226600"/>
            <a:ext cx="9214200" cy="321192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Similar?</a:t>
            </a:r>
            <a:endParaRPr b="0" lang="en-US" sz="4000" spc="-1" strike="noStrike">
              <a:latin typeface="Arial"/>
            </a:endParaRPr>
          </a:p>
        </p:txBody>
      </p:sp>
      <p:sp>
        <p:nvSpPr>
          <p:cNvPr id="959" name="CustomShape 2"/>
          <p:cNvSpPr/>
          <p:nvPr/>
        </p:nvSpPr>
        <p:spPr>
          <a:xfrm>
            <a:off x="994320" y="1663200"/>
            <a:ext cx="8087040" cy="3475800"/>
          </a:xfrm>
          <a:prstGeom prst="rect">
            <a:avLst/>
          </a:prstGeom>
          <a:noFill/>
          <a:ln>
            <a:noFill/>
          </a:ln>
        </p:spPr>
        <p:style>
          <a:lnRef idx="0"/>
          <a:fillRef idx="0"/>
          <a:effectRef idx="0"/>
          <a:fontRef idx="minor"/>
        </p:style>
      </p:sp>
      <p:pic>
        <p:nvPicPr>
          <p:cNvPr id="960" name="Picture 3_70" descr=""/>
          <p:cNvPicPr/>
          <p:nvPr/>
        </p:nvPicPr>
        <p:blipFill>
          <a:blip r:embed="rId1"/>
          <a:stretch/>
        </p:blipFill>
        <p:spPr>
          <a:xfrm>
            <a:off x="161640" y="1663200"/>
            <a:ext cx="5976000" cy="754200"/>
          </a:xfrm>
          <a:prstGeom prst="rect">
            <a:avLst/>
          </a:prstGeom>
          <a:ln>
            <a:noFill/>
          </a:ln>
        </p:spPr>
      </p:pic>
      <p:pic>
        <p:nvPicPr>
          <p:cNvPr id="961" name="Picture 4_39" descr=""/>
          <p:cNvPicPr/>
          <p:nvPr/>
        </p:nvPicPr>
        <p:blipFill>
          <a:blip r:embed="rId2"/>
          <a:stretch/>
        </p:blipFill>
        <p:spPr>
          <a:xfrm>
            <a:off x="0" y="4329000"/>
            <a:ext cx="6598080" cy="557280"/>
          </a:xfrm>
          <a:prstGeom prst="rect">
            <a:avLst/>
          </a:prstGeom>
          <a:ln>
            <a:noFill/>
          </a:ln>
        </p:spPr>
      </p:pic>
      <p:pic>
        <p:nvPicPr>
          <p:cNvPr id="962" name="Picture 5_8" descr=""/>
          <p:cNvPicPr/>
          <p:nvPr/>
        </p:nvPicPr>
        <p:blipFill>
          <a:blip r:embed="rId3"/>
          <a:stretch/>
        </p:blipFill>
        <p:spPr>
          <a:xfrm>
            <a:off x="6796080" y="1162800"/>
            <a:ext cx="3280320" cy="2169000"/>
          </a:xfrm>
          <a:prstGeom prst="rect">
            <a:avLst/>
          </a:prstGeom>
          <a:ln>
            <a:noFill/>
          </a:ln>
        </p:spPr>
      </p:pic>
      <p:pic>
        <p:nvPicPr>
          <p:cNvPr id="963" name="Picture 6_6" descr=""/>
          <p:cNvPicPr/>
          <p:nvPr/>
        </p:nvPicPr>
        <p:blipFill>
          <a:blip r:embed="rId4"/>
          <a:stretch/>
        </p:blipFill>
        <p:spPr>
          <a:xfrm>
            <a:off x="6796080" y="3402000"/>
            <a:ext cx="3280320" cy="207288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pivot_table vs pd.crosstab</a:t>
            </a:r>
            <a:br/>
            <a:endParaRPr b="0" lang="en-US" sz="4000" spc="-1" strike="noStrike">
              <a:latin typeface="Arial"/>
            </a:endParaRPr>
          </a:p>
        </p:txBody>
      </p:sp>
      <p:sp>
        <p:nvSpPr>
          <p:cNvPr id="965" name="CustomShape 2"/>
          <p:cNvSpPr/>
          <p:nvPr/>
        </p:nvSpPr>
        <p:spPr>
          <a:xfrm>
            <a:off x="994320" y="1663200"/>
            <a:ext cx="8087040" cy="3475800"/>
          </a:xfrm>
          <a:prstGeom prst="rect">
            <a:avLst/>
          </a:prstGeom>
          <a:noFill/>
          <a:ln>
            <a:noFill/>
          </a:ln>
        </p:spPr>
        <p:style>
          <a:lnRef idx="0"/>
          <a:fillRef idx="0"/>
          <a:effectRef idx="0"/>
          <a:fontRef idx="minor"/>
        </p:style>
      </p:sp>
      <p:pic>
        <p:nvPicPr>
          <p:cNvPr id="966" name="Picture 3_73" descr=""/>
          <p:cNvPicPr/>
          <p:nvPr/>
        </p:nvPicPr>
        <p:blipFill>
          <a:blip r:embed="rId1"/>
          <a:stretch/>
        </p:blipFill>
        <p:spPr>
          <a:xfrm>
            <a:off x="1636200" y="2894400"/>
            <a:ext cx="6044040" cy="1996560"/>
          </a:xfrm>
          <a:prstGeom prst="rect">
            <a:avLst/>
          </a:prstGeom>
          <a:ln>
            <a:noFill/>
          </a:ln>
        </p:spPr>
      </p:pic>
      <p:pic>
        <p:nvPicPr>
          <p:cNvPr id="967" name="Picture 4_38" descr=""/>
          <p:cNvPicPr/>
          <p:nvPr/>
        </p:nvPicPr>
        <p:blipFill>
          <a:blip r:embed="rId2"/>
          <a:stretch/>
        </p:blipFill>
        <p:spPr>
          <a:xfrm>
            <a:off x="1587240" y="1751760"/>
            <a:ext cx="6141240" cy="65160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relative frequency?</a:t>
            </a:r>
            <a:endParaRPr b="0" lang="en-US" sz="4000" spc="-1" strike="noStrike">
              <a:latin typeface="Arial"/>
            </a:endParaRPr>
          </a:p>
        </p:txBody>
      </p:sp>
      <p:sp>
        <p:nvSpPr>
          <p:cNvPr id="969" name="CustomShape 2"/>
          <p:cNvSpPr/>
          <p:nvPr/>
        </p:nvSpPr>
        <p:spPr>
          <a:xfrm>
            <a:off x="994320" y="1663200"/>
            <a:ext cx="8087040" cy="3475800"/>
          </a:xfrm>
          <a:prstGeom prst="rect">
            <a:avLst/>
          </a:prstGeom>
          <a:noFill/>
          <a:ln>
            <a:noFill/>
          </a:ln>
        </p:spPr>
        <p:style>
          <a:lnRef idx="0"/>
          <a:fillRef idx="0"/>
          <a:effectRef idx="0"/>
          <a:fontRef idx="minor"/>
        </p:style>
      </p:sp>
      <p:pic>
        <p:nvPicPr>
          <p:cNvPr id="970" name="Picture 3_72" descr=""/>
          <p:cNvPicPr/>
          <p:nvPr/>
        </p:nvPicPr>
        <p:blipFill>
          <a:blip r:embed="rId1"/>
          <a:stretch/>
        </p:blipFill>
        <p:spPr>
          <a:xfrm>
            <a:off x="2503800" y="2130120"/>
            <a:ext cx="5070600" cy="140796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Pretty easy</a:t>
            </a:r>
            <a:endParaRPr b="0" lang="en-US" sz="4000" spc="-1" strike="noStrike">
              <a:latin typeface="Arial"/>
            </a:endParaRPr>
          </a:p>
        </p:txBody>
      </p:sp>
      <p:sp>
        <p:nvSpPr>
          <p:cNvPr id="972" name="CustomShape 2"/>
          <p:cNvSpPr/>
          <p:nvPr/>
        </p:nvSpPr>
        <p:spPr>
          <a:xfrm>
            <a:off x="994320" y="1663200"/>
            <a:ext cx="8087040" cy="3475800"/>
          </a:xfrm>
          <a:prstGeom prst="rect">
            <a:avLst/>
          </a:prstGeom>
          <a:noFill/>
          <a:ln>
            <a:noFill/>
          </a:ln>
        </p:spPr>
        <p:style>
          <a:lnRef idx="0"/>
          <a:fillRef idx="0"/>
          <a:effectRef idx="0"/>
          <a:fontRef idx="minor"/>
        </p:style>
      </p:sp>
      <p:pic>
        <p:nvPicPr>
          <p:cNvPr id="973" name="Picture 3_75" descr=""/>
          <p:cNvPicPr/>
          <p:nvPr/>
        </p:nvPicPr>
        <p:blipFill>
          <a:blip r:embed="rId1"/>
          <a:stretch/>
        </p:blipFill>
        <p:spPr>
          <a:xfrm>
            <a:off x="2503800" y="2130120"/>
            <a:ext cx="5070600" cy="1407960"/>
          </a:xfrm>
          <a:prstGeom prst="rect">
            <a:avLst/>
          </a:prstGeom>
          <a:ln>
            <a:noFill/>
          </a:ln>
        </p:spPr>
      </p:pic>
      <p:pic>
        <p:nvPicPr>
          <p:cNvPr id="974" name="Picture 4_41" descr=""/>
          <p:cNvPicPr/>
          <p:nvPr/>
        </p:nvPicPr>
        <p:blipFill>
          <a:blip r:embed="rId2"/>
          <a:stretch/>
        </p:blipFill>
        <p:spPr>
          <a:xfrm>
            <a:off x="2503800" y="4006440"/>
            <a:ext cx="5519160" cy="6912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more?</a:t>
            </a:r>
            <a:endParaRPr b="0" lang="en-US" sz="4000" spc="-1" strike="noStrike">
              <a:latin typeface="Arial"/>
            </a:endParaRPr>
          </a:p>
        </p:txBody>
      </p:sp>
      <p:sp>
        <p:nvSpPr>
          <p:cNvPr id="390" name="CustomShape 2"/>
          <p:cNvSpPr/>
          <p:nvPr/>
        </p:nvSpPr>
        <p:spPr>
          <a:xfrm>
            <a:off x="994320" y="1663200"/>
            <a:ext cx="8087040" cy="3475440"/>
          </a:xfrm>
          <a:prstGeom prst="rect">
            <a:avLst/>
          </a:prstGeom>
          <a:noFill/>
          <a:ln>
            <a:noFill/>
          </a:ln>
        </p:spPr>
        <p:style>
          <a:lnRef idx="0"/>
          <a:fillRef idx="0"/>
          <a:effectRef idx="0"/>
          <a:fontRef idx="minor"/>
        </p:style>
      </p:sp>
      <p:pic>
        <p:nvPicPr>
          <p:cNvPr id="391" name="Picture 3_108" descr=""/>
          <p:cNvPicPr/>
          <p:nvPr/>
        </p:nvPicPr>
        <p:blipFill>
          <a:blip r:embed="rId1"/>
          <a:stretch/>
        </p:blipFill>
        <p:spPr>
          <a:xfrm>
            <a:off x="1286640" y="1787400"/>
            <a:ext cx="7503480" cy="209304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Normalizing over rows or df</a:t>
            </a:r>
            <a:endParaRPr b="0" lang="en-US" sz="4000" spc="-1" strike="noStrike">
              <a:latin typeface="Arial"/>
            </a:endParaRPr>
          </a:p>
        </p:txBody>
      </p:sp>
      <p:sp>
        <p:nvSpPr>
          <p:cNvPr id="976" name="CustomShape 2"/>
          <p:cNvSpPr/>
          <p:nvPr/>
        </p:nvSpPr>
        <p:spPr>
          <a:xfrm>
            <a:off x="994320" y="1663200"/>
            <a:ext cx="8087040" cy="3475800"/>
          </a:xfrm>
          <a:prstGeom prst="rect">
            <a:avLst/>
          </a:prstGeom>
          <a:noFill/>
          <a:ln>
            <a:noFill/>
          </a:ln>
        </p:spPr>
        <p:style>
          <a:lnRef idx="0"/>
          <a:fillRef idx="0"/>
          <a:effectRef idx="0"/>
          <a:fontRef idx="minor"/>
        </p:style>
      </p:sp>
      <p:pic>
        <p:nvPicPr>
          <p:cNvPr id="977" name="Picture 3_74" descr=""/>
          <p:cNvPicPr/>
          <p:nvPr/>
        </p:nvPicPr>
        <p:blipFill>
          <a:blip r:embed="rId1"/>
          <a:stretch/>
        </p:blipFill>
        <p:spPr>
          <a:xfrm>
            <a:off x="2503800" y="2130120"/>
            <a:ext cx="5070600" cy="1407960"/>
          </a:xfrm>
          <a:prstGeom prst="rect">
            <a:avLst/>
          </a:prstGeom>
          <a:ln>
            <a:noFill/>
          </a:ln>
        </p:spPr>
      </p:pic>
      <p:pic>
        <p:nvPicPr>
          <p:cNvPr id="978" name="Picture 4_40" descr=""/>
          <p:cNvPicPr/>
          <p:nvPr/>
        </p:nvPicPr>
        <p:blipFill>
          <a:blip r:embed="rId2"/>
          <a:stretch/>
        </p:blipFill>
        <p:spPr>
          <a:xfrm>
            <a:off x="2503800" y="4006440"/>
            <a:ext cx="5519160" cy="691200"/>
          </a:xfrm>
          <a:prstGeom prst="rect">
            <a:avLst/>
          </a:prstGeom>
          <a:ln>
            <a:noFill/>
          </a:ln>
        </p:spPr>
      </p:pic>
      <p:pic>
        <p:nvPicPr>
          <p:cNvPr id="979" name="Picture 5_11" descr=""/>
          <p:cNvPicPr/>
          <p:nvPr/>
        </p:nvPicPr>
        <p:blipFill>
          <a:blip r:embed="rId3"/>
          <a:stretch/>
        </p:blipFill>
        <p:spPr>
          <a:xfrm>
            <a:off x="2298960" y="4844880"/>
            <a:ext cx="5928840" cy="78588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 vs pivot_table </a:t>
            </a:r>
            <a:endParaRPr b="0" lang="en-US" sz="4000" spc="-1" strike="noStrike">
              <a:latin typeface="Arial"/>
            </a:endParaRPr>
          </a:p>
        </p:txBody>
      </p:sp>
      <p:sp>
        <p:nvSpPr>
          <p:cNvPr id="981" name="CustomShape 2"/>
          <p:cNvSpPr/>
          <p:nvPr/>
        </p:nvSpPr>
        <p:spPr>
          <a:xfrm>
            <a:off x="994320" y="1663200"/>
            <a:ext cx="8087040" cy="3475800"/>
          </a:xfrm>
          <a:prstGeom prst="rect">
            <a:avLst/>
          </a:prstGeom>
          <a:noFill/>
          <a:ln>
            <a:noFill/>
          </a:ln>
        </p:spPr>
        <p:style>
          <a:lnRef idx="0"/>
          <a:fillRef idx="0"/>
          <a:effectRef idx="0"/>
          <a:fontRef idx="minor"/>
        </p:style>
      </p:sp>
      <p:pic>
        <p:nvPicPr>
          <p:cNvPr id="982" name="Picture 3_77" descr="Free Ignore Cliparts, Download Free Ignore Cliparts png images, Free  ClipArts on Clipart Library"/>
          <p:cNvPicPr/>
          <p:nvPr/>
        </p:nvPicPr>
        <p:blipFill>
          <a:blip r:embed="rId1"/>
          <a:stretch/>
        </p:blipFill>
        <p:spPr>
          <a:xfrm>
            <a:off x="2867400" y="1950840"/>
            <a:ext cx="3857040" cy="2959200"/>
          </a:xfrm>
          <a:prstGeom prst="rect">
            <a:avLst/>
          </a:prstGeom>
          <a:ln>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Setting the scene </a:t>
            </a:r>
            <a:endParaRPr b="0" lang="en-US" sz="4000" spc="-1" strike="noStrike">
              <a:latin typeface="Arial"/>
            </a:endParaRPr>
          </a:p>
        </p:txBody>
      </p:sp>
      <p:sp>
        <p:nvSpPr>
          <p:cNvPr id="984" name="CustomShape 2"/>
          <p:cNvSpPr/>
          <p:nvPr/>
        </p:nvSpPr>
        <p:spPr>
          <a:xfrm>
            <a:off x="994320" y="1663200"/>
            <a:ext cx="8087040" cy="3475800"/>
          </a:xfrm>
          <a:prstGeom prst="rect">
            <a:avLst/>
          </a:prstGeom>
          <a:noFill/>
          <a:ln>
            <a:noFill/>
          </a:ln>
        </p:spPr>
        <p:style>
          <a:lnRef idx="0"/>
          <a:fillRef idx="0"/>
          <a:effectRef idx="0"/>
          <a:fontRef idx="minor"/>
        </p:style>
      </p:sp>
      <p:pic>
        <p:nvPicPr>
          <p:cNvPr id="985" name="Picture 3_76" descr=""/>
          <p:cNvPicPr/>
          <p:nvPr/>
        </p:nvPicPr>
        <p:blipFill>
          <a:blip r:embed="rId1"/>
          <a:stretch/>
        </p:blipFill>
        <p:spPr>
          <a:xfrm>
            <a:off x="257040" y="1392120"/>
            <a:ext cx="4817880" cy="2037240"/>
          </a:xfrm>
          <a:prstGeom prst="rect">
            <a:avLst/>
          </a:prstGeom>
          <a:ln>
            <a:noFill/>
          </a:ln>
        </p:spPr>
      </p:pic>
      <p:pic>
        <p:nvPicPr>
          <p:cNvPr id="986" name="Picture 4_43" descr=""/>
          <p:cNvPicPr/>
          <p:nvPr/>
        </p:nvPicPr>
        <p:blipFill>
          <a:blip r:embed="rId2"/>
          <a:stretch/>
        </p:blipFill>
        <p:spPr>
          <a:xfrm>
            <a:off x="4421880" y="2844360"/>
            <a:ext cx="5479920" cy="2762640"/>
          </a:xfrm>
          <a:prstGeom prst="rect">
            <a:avLst/>
          </a:prstGeom>
          <a:ln>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expect?</a:t>
            </a:r>
            <a:endParaRPr b="0" lang="en-US" sz="4000" spc="-1" strike="noStrike">
              <a:latin typeface="Arial"/>
            </a:endParaRPr>
          </a:p>
        </p:txBody>
      </p:sp>
      <p:sp>
        <p:nvSpPr>
          <p:cNvPr id="988" name="CustomShape 2"/>
          <p:cNvSpPr/>
          <p:nvPr/>
        </p:nvSpPr>
        <p:spPr>
          <a:xfrm>
            <a:off x="994320" y="1663200"/>
            <a:ext cx="8087040" cy="3475800"/>
          </a:xfrm>
          <a:prstGeom prst="rect">
            <a:avLst/>
          </a:prstGeom>
          <a:noFill/>
          <a:ln>
            <a:noFill/>
          </a:ln>
        </p:spPr>
        <p:style>
          <a:lnRef idx="0"/>
          <a:fillRef idx="0"/>
          <a:effectRef idx="0"/>
          <a:fontRef idx="minor"/>
        </p:style>
      </p:sp>
      <p:pic>
        <p:nvPicPr>
          <p:cNvPr id="989" name="Picture 3_79" descr=""/>
          <p:cNvPicPr/>
          <p:nvPr/>
        </p:nvPicPr>
        <p:blipFill>
          <a:blip r:embed="rId1"/>
          <a:stretch/>
        </p:blipFill>
        <p:spPr>
          <a:xfrm>
            <a:off x="4235400" y="4389840"/>
            <a:ext cx="3501000" cy="643680"/>
          </a:xfrm>
          <a:prstGeom prst="rect">
            <a:avLst/>
          </a:prstGeom>
          <a:ln>
            <a:noFill/>
          </a:ln>
        </p:spPr>
      </p:pic>
      <p:pic>
        <p:nvPicPr>
          <p:cNvPr id="990" name="Picture 5_10" descr=""/>
          <p:cNvPicPr/>
          <p:nvPr/>
        </p:nvPicPr>
        <p:blipFill>
          <a:blip r:embed="rId2"/>
          <a:stretch/>
        </p:blipFill>
        <p:spPr>
          <a:xfrm>
            <a:off x="4417560" y="1211040"/>
            <a:ext cx="5479920" cy="2762640"/>
          </a:xfrm>
          <a:prstGeom prst="rect">
            <a:avLst/>
          </a:prstGeom>
          <a:ln>
            <a:noFill/>
          </a:ln>
        </p:spPr>
      </p:pic>
      <p:pic>
        <p:nvPicPr>
          <p:cNvPr id="991" name="Picture 6_9" descr=""/>
          <p:cNvPicPr/>
          <p:nvPr/>
        </p:nvPicPr>
        <p:blipFill>
          <a:blip r:embed="rId3"/>
          <a:stretch/>
        </p:blipFill>
        <p:spPr>
          <a:xfrm>
            <a:off x="0" y="1525680"/>
            <a:ext cx="4051800" cy="4048200"/>
          </a:xfrm>
          <a:prstGeom prst="rect">
            <a:avLst/>
          </a:prstGeom>
          <a:ln>
            <a:noFill/>
          </a:ln>
        </p:spPr>
      </p:pic>
      <p:pic>
        <p:nvPicPr>
          <p:cNvPr id="992" name="Picture 4_42" descr=""/>
          <p:cNvPicPr/>
          <p:nvPr/>
        </p:nvPicPr>
        <p:blipFill>
          <a:blip r:embed="rId4"/>
          <a:stretch/>
        </p:blipFill>
        <p:spPr>
          <a:xfrm>
            <a:off x="7920360" y="4300560"/>
            <a:ext cx="2156040" cy="107316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CustomShape 1"/>
          <p:cNvSpPr/>
          <p:nvPr/>
        </p:nvSpPr>
        <p:spPr>
          <a:xfrm>
            <a:off x="994320" y="234720"/>
            <a:ext cx="8087040" cy="1245600"/>
          </a:xfrm>
          <a:prstGeom prst="rect">
            <a:avLst/>
          </a:prstGeom>
          <a:noFill/>
          <a:ln>
            <a:noFill/>
          </a:ln>
        </p:spPr>
        <p:style>
          <a:lnRef idx="0"/>
          <a:fillRef idx="0"/>
          <a:effectRef idx="0"/>
          <a:fontRef idx="minor"/>
        </p:style>
      </p:sp>
      <p:sp>
        <p:nvSpPr>
          <p:cNvPr id="994"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995" name="Picture 3_78" descr=""/>
          <p:cNvPicPr/>
          <p:nvPr/>
        </p:nvPicPr>
        <p:blipFill>
          <a:blip r:embed="rId1"/>
          <a:stretch/>
        </p:blipFill>
        <p:spPr>
          <a:xfrm>
            <a:off x="1221480" y="1706400"/>
            <a:ext cx="6669000" cy="3613320"/>
          </a:xfrm>
          <a:prstGeom prst="rect">
            <a:avLst/>
          </a:prstGeom>
          <a:ln>
            <a:noFill/>
          </a:ln>
        </p:spPr>
      </p:pic>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a:t>
            </a:r>
            <a:endParaRPr b="0" lang="en-US" sz="4000" spc="-1" strike="noStrike">
              <a:latin typeface="Arial"/>
            </a:endParaRPr>
          </a:p>
        </p:txBody>
      </p:sp>
      <p:sp>
        <p:nvSpPr>
          <p:cNvPr id="997" name="CustomShape 2"/>
          <p:cNvSpPr/>
          <p:nvPr/>
        </p:nvSpPr>
        <p:spPr>
          <a:xfrm>
            <a:off x="994320" y="1663200"/>
            <a:ext cx="8087040" cy="3475800"/>
          </a:xfrm>
          <a:prstGeom prst="rect">
            <a:avLst/>
          </a:prstGeom>
          <a:noFill/>
          <a:ln>
            <a:noFill/>
          </a:ln>
        </p:spPr>
        <p:style>
          <a:lnRef idx="0"/>
          <a:fillRef idx="0"/>
          <a:effectRef idx="0"/>
          <a:fontRef idx="minor"/>
        </p:style>
      </p:sp>
      <p:pic>
        <p:nvPicPr>
          <p:cNvPr id="998" name="Picture 3_81" descr=""/>
          <p:cNvPicPr/>
          <p:nvPr/>
        </p:nvPicPr>
        <p:blipFill>
          <a:blip r:embed="rId1"/>
          <a:stretch/>
        </p:blipFill>
        <p:spPr>
          <a:xfrm>
            <a:off x="4817160" y="4685400"/>
            <a:ext cx="3501000" cy="643680"/>
          </a:xfrm>
          <a:prstGeom prst="rect">
            <a:avLst/>
          </a:prstGeom>
          <a:ln>
            <a:noFill/>
          </a:ln>
        </p:spPr>
      </p:pic>
      <p:pic>
        <p:nvPicPr>
          <p:cNvPr id="999" name="Picture 5_13" descr=""/>
          <p:cNvPicPr/>
          <p:nvPr/>
        </p:nvPicPr>
        <p:blipFill>
          <a:blip r:embed="rId2"/>
          <a:stretch/>
        </p:blipFill>
        <p:spPr>
          <a:xfrm>
            <a:off x="4065120" y="1599120"/>
            <a:ext cx="5479920" cy="2762640"/>
          </a:xfrm>
          <a:prstGeom prst="rect">
            <a:avLst/>
          </a:prstGeom>
          <a:ln>
            <a:noFill/>
          </a:ln>
        </p:spPr>
      </p:pic>
      <p:pic>
        <p:nvPicPr>
          <p:cNvPr id="1000" name="Picture 4_45" descr=""/>
          <p:cNvPicPr/>
          <p:nvPr/>
        </p:nvPicPr>
        <p:blipFill>
          <a:blip r:embed="rId3"/>
          <a:stretch/>
        </p:blipFill>
        <p:spPr>
          <a:xfrm>
            <a:off x="216000" y="2324880"/>
            <a:ext cx="3360960" cy="2565000"/>
          </a:xfrm>
          <a:prstGeom prst="rect">
            <a:avLst/>
          </a:prstGeom>
          <a:ln>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options?</a:t>
            </a:r>
            <a:endParaRPr b="0" lang="en-US" sz="4000" spc="-1" strike="noStrike">
              <a:latin typeface="Arial"/>
            </a:endParaRPr>
          </a:p>
        </p:txBody>
      </p:sp>
      <p:sp>
        <p:nvSpPr>
          <p:cNvPr id="1002"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rmAutofit fontScale="63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tabLst>
                <a:tab algn="l" pos="0"/>
              </a:tabLst>
            </a:pPr>
            <a:r>
              <a:rPr b="0" lang="en-US" sz="2200" spc="-1" strike="noStrike" u="sng">
                <a:solidFill>
                  <a:srgbClr val="0000ff"/>
                </a:solidFill>
                <a:uFillTx/>
                <a:latin typeface="Corbel"/>
                <a:ea typeface="DejaVu Sans"/>
                <a:hlinkClick r:id="rId1"/>
              </a:rPr>
              <a:t>https://</a:t>
            </a:r>
            <a:r>
              <a:rPr b="0" lang="en-US" sz="2200" spc="-1" strike="noStrike" u="sng">
                <a:solidFill>
                  <a:srgbClr val="0000ff"/>
                </a:solidFill>
                <a:uFillTx/>
                <a:latin typeface="Corbel"/>
                <a:ea typeface="DejaVu Sans"/>
                <a:hlinkClick r:id="rId2"/>
              </a:rPr>
              <a:t>pandas.pydata.org/pandas-docs/stable/reference/api/pandas.DataFrame.plot.html</a:t>
            </a:r>
            <a:r>
              <a:rPr b="0" lang="en-US" sz="2200" spc="-1" strike="noStrike">
                <a:solidFill>
                  <a:srgbClr val="ffffff"/>
                </a:solidFill>
                <a:latin typeface="Corbel"/>
                <a:ea typeface="DejaVu Sans"/>
              </a:rPr>
              <a:t> </a:t>
            </a:r>
            <a:endParaRPr b="0" lang="en-US" sz="2200" spc="-1" strike="noStrike">
              <a:latin typeface="Arial"/>
            </a:endParaRPr>
          </a:p>
        </p:txBody>
      </p:sp>
      <p:pic>
        <p:nvPicPr>
          <p:cNvPr id="1003" name="Picture 3_80" descr=""/>
          <p:cNvPicPr/>
          <p:nvPr/>
        </p:nvPicPr>
        <p:blipFill>
          <a:blip r:embed="rId3"/>
          <a:stretch/>
        </p:blipFill>
        <p:spPr>
          <a:xfrm>
            <a:off x="827280" y="1198800"/>
            <a:ext cx="4022640" cy="3453840"/>
          </a:xfrm>
          <a:prstGeom prst="rect">
            <a:avLst/>
          </a:prstGeom>
          <a:ln>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CustomShape 1"/>
          <p:cNvSpPr/>
          <p:nvPr/>
        </p:nvSpPr>
        <p:spPr>
          <a:xfrm>
            <a:off x="994320" y="234720"/>
            <a:ext cx="8087040" cy="1245600"/>
          </a:xfrm>
          <a:prstGeom prst="rect">
            <a:avLst/>
          </a:prstGeom>
          <a:noFill/>
          <a:ln>
            <a:noFill/>
          </a:ln>
        </p:spPr>
        <p:style>
          <a:lnRef idx="0"/>
          <a:fillRef idx="0"/>
          <a:effectRef idx="0"/>
          <a:fontRef idx="minor"/>
        </p:style>
      </p:sp>
      <p:sp>
        <p:nvSpPr>
          <p:cNvPr id="1005" name="CustomShape 2"/>
          <p:cNvSpPr/>
          <p:nvPr/>
        </p:nvSpPr>
        <p:spPr>
          <a:xfrm>
            <a:off x="994320" y="1663200"/>
            <a:ext cx="8087040" cy="3475800"/>
          </a:xfrm>
          <a:prstGeom prst="rect">
            <a:avLst/>
          </a:prstGeom>
          <a:noFill/>
          <a:ln>
            <a:noFill/>
          </a:ln>
        </p:spPr>
        <p:style>
          <a:lnRef idx="0"/>
          <a:fillRef idx="0"/>
          <a:effectRef idx="0"/>
          <a:fontRef idx="minor"/>
        </p:style>
      </p:sp>
      <p:pic>
        <p:nvPicPr>
          <p:cNvPr id="1006" name="Picture 3_83" descr=""/>
          <p:cNvPicPr/>
          <p:nvPr/>
        </p:nvPicPr>
        <p:blipFill>
          <a:blip r:embed="rId1"/>
          <a:stretch/>
        </p:blipFill>
        <p:spPr>
          <a:xfrm>
            <a:off x="912240" y="1697400"/>
            <a:ext cx="6574680" cy="2841480"/>
          </a:xfrm>
          <a:prstGeom prst="rect">
            <a:avLst/>
          </a:prstGeom>
          <a:ln>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ea typeface="DejaVu Sans"/>
              </a:rPr>
              <a:t>Bar plots</a:t>
            </a:r>
            <a:br/>
            <a:endParaRPr b="0" lang="en-US" sz="4000" spc="-1" strike="noStrike">
              <a:latin typeface="Arial"/>
            </a:endParaRPr>
          </a:p>
        </p:txBody>
      </p:sp>
      <p:sp>
        <p:nvSpPr>
          <p:cNvPr id="1008"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rmAutofit fontScale="89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Can we use a bar plot?</a:t>
            </a:r>
            <a:endParaRPr b="0" lang="en-US" sz="2200" spc="-1" strike="noStrike">
              <a:latin typeface="Arial"/>
            </a:endParaRPr>
          </a:p>
        </p:txBody>
      </p:sp>
      <p:pic>
        <p:nvPicPr>
          <p:cNvPr id="1009" name="Picture 3_82" descr=""/>
          <p:cNvPicPr/>
          <p:nvPr/>
        </p:nvPicPr>
        <p:blipFill>
          <a:blip r:embed="rId1"/>
          <a:stretch/>
        </p:blipFill>
        <p:spPr>
          <a:xfrm>
            <a:off x="1383480" y="1865160"/>
            <a:ext cx="5480640" cy="2426760"/>
          </a:xfrm>
          <a:prstGeom prst="rect">
            <a:avLst/>
          </a:prstGeom>
          <a:ln>
            <a:noFill/>
          </a:ln>
        </p:spPr>
      </p:pic>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group/aggregate</a:t>
            </a:r>
            <a:endParaRPr b="0" lang="en-US" sz="4000" spc="-1" strike="noStrike">
              <a:latin typeface="Arial"/>
            </a:endParaRPr>
          </a:p>
        </p:txBody>
      </p:sp>
      <p:sp>
        <p:nvSpPr>
          <p:cNvPr id="1011" name="CustomShape 2"/>
          <p:cNvSpPr/>
          <p:nvPr/>
        </p:nvSpPr>
        <p:spPr>
          <a:xfrm>
            <a:off x="994320" y="1663200"/>
            <a:ext cx="8087040" cy="3475800"/>
          </a:xfrm>
          <a:prstGeom prst="rect">
            <a:avLst/>
          </a:prstGeom>
          <a:noFill/>
          <a:ln>
            <a:noFill/>
          </a:ln>
        </p:spPr>
        <p:style>
          <a:lnRef idx="0"/>
          <a:fillRef idx="0"/>
          <a:effectRef idx="0"/>
          <a:fontRef idx="minor"/>
        </p:style>
      </p:sp>
      <p:pic>
        <p:nvPicPr>
          <p:cNvPr id="1012" name="Picture 3_85" descr=""/>
          <p:cNvPicPr/>
          <p:nvPr/>
        </p:nvPicPr>
        <p:blipFill>
          <a:blip r:embed="rId1"/>
          <a:stretch/>
        </p:blipFill>
        <p:spPr>
          <a:xfrm>
            <a:off x="1531080" y="1806480"/>
            <a:ext cx="5779080" cy="2943720"/>
          </a:xfrm>
          <a:prstGeom prst="rect">
            <a:avLst/>
          </a:prstGeom>
          <a:ln>
            <a:noFill/>
          </a:ln>
        </p:spPr>
      </p:pic>
      <p:sp>
        <p:nvSpPr>
          <p:cNvPr id="1013" name="CustomShape 3"/>
          <p:cNvSpPr/>
          <p:nvPr/>
        </p:nvSpPr>
        <p:spPr>
          <a:xfrm>
            <a:off x="4390200" y="5166000"/>
            <a:ext cx="5007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Can we draw bar charts for all 4 columns?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Topics in sessions</a:t>
            </a:r>
            <a:endParaRPr b="0" lang="en-US" sz="4000" spc="-1" strike="noStrike">
              <a:latin typeface="Arial"/>
            </a:endParaRPr>
          </a:p>
        </p:txBody>
      </p:sp>
      <p:sp>
        <p:nvSpPr>
          <p:cNvPr id="393"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rmAutofit fontScale="94000"/>
          </a:bodyPr>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Quant vs cat</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Ordinal vs nominal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Cont vs discrete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Centrality and spread</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Random variable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Outliers</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Desc vs inf stats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CustomShape 1"/>
          <p:cNvSpPr/>
          <p:nvPr/>
        </p:nvSpPr>
        <p:spPr>
          <a:xfrm>
            <a:off x="994320" y="234720"/>
            <a:ext cx="8087040" cy="1245600"/>
          </a:xfrm>
          <a:prstGeom prst="rect">
            <a:avLst/>
          </a:prstGeom>
          <a:noFill/>
          <a:ln>
            <a:noFill/>
          </a:ln>
        </p:spPr>
        <p:style>
          <a:lnRef idx="0"/>
          <a:fillRef idx="0"/>
          <a:effectRef idx="0"/>
          <a:fontRef idx="minor"/>
        </p:style>
      </p:sp>
      <p:sp>
        <p:nvSpPr>
          <p:cNvPr id="1015" name="CustomShape 2"/>
          <p:cNvSpPr/>
          <p:nvPr/>
        </p:nvSpPr>
        <p:spPr>
          <a:xfrm>
            <a:off x="994320" y="1663200"/>
            <a:ext cx="8087040" cy="3475800"/>
          </a:xfrm>
          <a:prstGeom prst="rect">
            <a:avLst/>
          </a:prstGeom>
          <a:noFill/>
          <a:ln>
            <a:noFill/>
          </a:ln>
        </p:spPr>
        <p:style>
          <a:lnRef idx="0"/>
          <a:fillRef idx="0"/>
          <a:effectRef idx="0"/>
          <a:fontRef idx="minor"/>
        </p:style>
      </p:sp>
      <p:pic>
        <p:nvPicPr>
          <p:cNvPr id="1016" name="Picture 3_84" descr=""/>
          <p:cNvPicPr/>
          <p:nvPr/>
        </p:nvPicPr>
        <p:blipFill>
          <a:blip r:embed="rId1"/>
          <a:stretch/>
        </p:blipFill>
        <p:spPr>
          <a:xfrm>
            <a:off x="2386800" y="578160"/>
            <a:ext cx="5266440" cy="3592080"/>
          </a:xfrm>
          <a:prstGeom prst="rect">
            <a:avLst/>
          </a:prstGeom>
          <a:ln>
            <a:noFill/>
          </a:ln>
        </p:spPr>
      </p:pic>
      <p:pic>
        <p:nvPicPr>
          <p:cNvPr id="1017" name="Picture 4_44" descr=""/>
          <p:cNvPicPr/>
          <p:nvPr/>
        </p:nvPicPr>
        <p:blipFill>
          <a:blip r:embed="rId2"/>
          <a:stretch/>
        </p:blipFill>
        <p:spPr>
          <a:xfrm>
            <a:off x="534240" y="4685400"/>
            <a:ext cx="3501000" cy="643680"/>
          </a:xfrm>
          <a:prstGeom prst="rect">
            <a:avLst/>
          </a:prstGeom>
          <a:ln>
            <a:noFill/>
          </a:ln>
        </p:spPr>
      </p:pic>
      <p:sp>
        <p:nvSpPr>
          <p:cNvPr id="1018" name="CustomShape 3"/>
          <p:cNvSpPr/>
          <p:nvPr/>
        </p:nvSpPr>
        <p:spPr>
          <a:xfrm>
            <a:off x="4186080" y="4943160"/>
            <a:ext cx="4482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convert to bar.. Multiple bars?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020" name="CustomShape 2"/>
          <p:cNvSpPr/>
          <p:nvPr/>
        </p:nvSpPr>
        <p:spPr>
          <a:xfrm>
            <a:off x="994320" y="1663200"/>
            <a:ext cx="8087040" cy="3475800"/>
          </a:xfrm>
          <a:prstGeom prst="rect">
            <a:avLst/>
          </a:prstGeom>
          <a:noFill/>
          <a:ln>
            <a:noFill/>
          </a:ln>
        </p:spPr>
        <p:style>
          <a:lnRef idx="0"/>
          <a:fillRef idx="0"/>
          <a:effectRef idx="0"/>
          <a:fontRef idx="minor"/>
        </p:style>
      </p:sp>
      <p:pic>
        <p:nvPicPr>
          <p:cNvPr id="1021" name="Picture 3_87" descr=""/>
          <p:cNvPicPr/>
          <p:nvPr/>
        </p:nvPicPr>
        <p:blipFill>
          <a:blip r:embed="rId1"/>
          <a:stretch/>
        </p:blipFill>
        <p:spPr>
          <a:xfrm>
            <a:off x="5256720" y="1532160"/>
            <a:ext cx="4136400" cy="2821320"/>
          </a:xfrm>
          <a:prstGeom prst="rect">
            <a:avLst/>
          </a:prstGeom>
          <a:ln>
            <a:noFill/>
          </a:ln>
        </p:spPr>
      </p:pic>
      <p:pic>
        <p:nvPicPr>
          <p:cNvPr id="1022" name="Picture 4_47" descr=""/>
          <p:cNvPicPr/>
          <p:nvPr/>
        </p:nvPicPr>
        <p:blipFill>
          <a:blip r:embed="rId2"/>
          <a:stretch/>
        </p:blipFill>
        <p:spPr>
          <a:xfrm>
            <a:off x="534240" y="4685400"/>
            <a:ext cx="3501000" cy="643680"/>
          </a:xfrm>
          <a:prstGeom prst="rect">
            <a:avLst/>
          </a:prstGeom>
          <a:ln>
            <a:noFill/>
          </a:ln>
        </p:spPr>
      </p:pic>
      <p:pic>
        <p:nvPicPr>
          <p:cNvPr id="1023" name="Picture 6_8" descr=""/>
          <p:cNvPicPr/>
          <p:nvPr/>
        </p:nvPicPr>
        <p:blipFill>
          <a:blip r:embed="rId3"/>
          <a:stretch/>
        </p:blipFill>
        <p:spPr>
          <a:xfrm>
            <a:off x="4610520" y="4685400"/>
            <a:ext cx="4350240" cy="643680"/>
          </a:xfrm>
          <a:prstGeom prst="rect">
            <a:avLst/>
          </a:prstGeom>
          <a:ln>
            <a:noFill/>
          </a:ln>
        </p:spPr>
      </p:pic>
      <p:pic>
        <p:nvPicPr>
          <p:cNvPr id="1024" name="Picture 7_5" descr=""/>
          <p:cNvPicPr/>
          <p:nvPr/>
        </p:nvPicPr>
        <p:blipFill>
          <a:blip r:embed="rId4"/>
          <a:stretch/>
        </p:blipFill>
        <p:spPr>
          <a:xfrm>
            <a:off x="149040" y="1771200"/>
            <a:ext cx="4763160" cy="2426400"/>
          </a:xfrm>
          <a:prstGeom prst="rect">
            <a:avLst/>
          </a:prstGeom>
          <a:ln>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Similar solution</a:t>
            </a:r>
            <a:endParaRPr b="0" lang="en-US" sz="4000" spc="-1" strike="noStrike">
              <a:latin typeface="Arial"/>
            </a:endParaRPr>
          </a:p>
        </p:txBody>
      </p:sp>
      <p:sp>
        <p:nvSpPr>
          <p:cNvPr id="1026" name="CustomShape 2"/>
          <p:cNvSpPr/>
          <p:nvPr/>
        </p:nvSpPr>
        <p:spPr>
          <a:xfrm>
            <a:off x="994320" y="1663200"/>
            <a:ext cx="8087040" cy="3475800"/>
          </a:xfrm>
          <a:prstGeom prst="rect">
            <a:avLst/>
          </a:prstGeom>
          <a:noFill/>
          <a:ln>
            <a:noFill/>
          </a:ln>
        </p:spPr>
        <p:style>
          <a:lnRef idx="0"/>
          <a:fillRef idx="0"/>
          <a:effectRef idx="0"/>
          <a:fontRef idx="minor"/>
        </p:style>
      </p:sp>
      <p:pic>
        <p:nvPicPr>
          <p:cNvPr id="1027" name="Picture 3_86" descr=""/>
          <p:cNvPicPr/>
          <p:nvPr/>
        </p:nvPicPr>
        <p:blipFill>
          <a:blip r:embed="rId1"/>
          <a:stretch/>
        </p:blipFill>
        <p:spPr>
          <a:xfrm>
            <a:off x="5256720" y="1532160"/>
            <a:ext cx="4136400" cy="2821320"/>
          </a:xfrm>
          <a:prstGeom prst="rect">
            <a:avLst/>
          </a:prstGeom>
          <a:ln>
            <a:noFill/>
          </a:ln>
        </p:spPr>
      </p:pic>
      <p:pic>
        <p:nvPicPr>
          <p:cNvPr id="1028" name="Picture 4_46" descr=""/>
          <p:cNvPicPr/>
          <p:nvPr/>
        </p:nvPicPr>
        <p:blipFill>
          <a:blip r:embed="rId2"/>
          <a:stretch/>
        </p:blipFill>
        <p:spPr>
          <a:xfrm>
            <a:off x="534240" y="4685400"/>
            <a:ext cx="3501000" cy="643680"/>
          </a:xfrm>
          <a:prstGeom prst="rect">
            <a:avLst/>
          </a:prstGeom>
          <a:ln>
            <a:noFill/>
          </a:ln>
        </p:spPr>
      </p:pic>
      <p:pic>
        <p:nvPicPr>
          <p:cNvPr id="1029" name="Picture 6_11" descr=""/>
          <p:cNvPicPr/>
          <p:nvPr/>
        </p:nvPicPr>
        <p:blipFill>
          <a:blip r:embed="rId3"/>
          <a:stretch/>
        </p:blipFill>
        <p:spPr>
          <a:xfrm>
            <a:off x="4914000" y="4440600"/>
            <a:ext cx="4350240" cy="643680"/>
          </a:xfrm>
          <a:prstGeom prst="rect">
            <a:avLst/>
          </a:prstGeom>
          <a:ln>
            <a:noFill/>
          </a:ln>
        </p:spPr>
      </p:pic>
      <p:pic>
        <p:nvPicPr>
          <p:cNvPr id="1030" name="Picture 7_4" descr=""/>
          <p:cNvPicPr/>
          <p:nvPr/>
        </p:nvPicPr>
        <p:blipFill>
          <a:blip r:embed="rId4"/>
          <a:stretch/>
        </p:blipFill>
        <p:spPr>
          <a:xfrm>
            <a:off x="149040" y="1771200"/>
            <a:ext cx="4763160" cy="2426400"/>
          </a:xfrm>
          <a:prstGeom prst="rect">
            <a:avLst/>
          </a:prstGeom>
          <a:ln>
            <a:noFill/>
          </a:ln>
        </p:spPr>
      </p:pic>
      <p:pic>
        <p:nvPicPr>
          <p:cNvPr id="1031" name="Picture 8_2" descr=""/>
          <p:cNvPicPr/>
          <p:nvPr/>
        </p:nvPicPr>
        <p:blipFill>
          <a:blip r:embed="rId5"/>
          <a:stretch/>
        </p:blipFill>
        <p:spPr>
          <a:xfrm>
            <a:off x="4914000" y="5202360"/>
            <a:ext cx="2044800" cy="407880"/>
          </a:xfrm>
          <a:prstGeom prst="rect">
            <a:avLst/>
          </a:prstGeom>
          <a:ln>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this?</a:t>
            </a:r>
            <a:endParaRPr b="0" lang="en-US" sz="4000" spc="-1" strike="noStrike">
              <a:latin typeface="Arial"/>
            </a:endParaRPr>
          </a:p>
        </p:txBody>
      </p:sp>
      <p:sp>
        <p:nvSpPr>
          <p:cNvPr id="1033" name="CustomShape 2"/>
          <p:cNvSpPr/>
          <p:nvPr/>
        </p:nvSpPr>
        <p:spPr>
          <a:xfrm>
            <a:off x="994320" y="1663200"/>
            <a:ext cx="8087040" cy="3475800"/>
          </a:xfrm>
          <a:prstGeom prst="rect">
            <a:avLst/>
          </a:prstGeom>
          <a:noFill/>
          <a:ln>
            <a:noFill/>
          </a:ln>
        </p:spPr>
        <p:style>
          <a:lnRef idx="0"/>
          <a:fillRef idx="0"/>
          <a:effectRef idx="0"/>
          <a:fontRef idx="minor"/>
        </p:style>
      </p:sp>
      <p:pic>
        <p:nvPicPr>
          <p:cNvPr id="1034" name="Picture 3_89" descr=""/>
          <p:cNvPicPr/>
          <p:nvPr/>
        </p:nvPicPr>
        <p:blipFill>
          <a:blip r:embed="rId1"/>
          <a:stretch/>
        </p:blipFill>
        <p:spPr>
          <a:xfrm>
            <a:off x="2046240" y="1413360"/>
            <a:ext cx="5673600" cy="3006720"/>
          </a:xfrm>
          <a:prstGeom prst="rect">
            <a:avLst/>
          </a:prstGeom>
          <a:ln>
            <a:noFill/>
          </a:ln>
        </p:spPr>
      </p:pic>
      <p:pic>
        <p:nvPicPr>
          <p:cNvPr id="1035" name="Picture 4_49" descr=""/>
          <p:cNvPicPr/>
          <p:nvPr/>
        </p:nvPicPr>
        <p:blipFill>
          <a:blip r:embed="rId2"/>
          <a:stretch/>
        </p:blipFill>
        <p:spPr>
          <a:xfrm>
            <a:off x="2245680" y="4685400"/>
            <a:ext cx="4350240" cy="643680"/>
          </a:xfrm>
          <a:prstGeom prst="rect">
            <a:avLst/>
          </a:prstGeom>
          <a:ln>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037" name="CustomShape 2"/>
          <p:cNvSpPr/>
          <p:nvPr/>
        </p:nvSpPr>
        <p:spPr>
          <a:xfrm>
            <a:off x="994320" y="1663200"/>
            <a:ext cx="8087040" cy="3475800"/>
          </a:xfrm>
          <a:prstGeom prst="rect">
            <a:avLst/>
          </a:prstGeom>
          <a:noFill/>
          <a:ln>
            <a:noFill/>
          </a:ln>
        </p:spPr>
        <p:style>
          <a:lnRef idx="0"/>
          <a:fillRef idx="0"/>
          <a:effectRef idx="0"/>
          <a:fontRef idx="minor"/>
        </p:style>
      </p:sp>
      <p:pic>
        <p:nvPicPr>
          <p:cNvPr id="1038" name="Picture 3_88" descr=""/>
          <p:cNvPicPr/>
          <p:nvPr/>
        </p:nvPicPr>
        <p:blipFill>
          <a:blip r:embed="rId1"/>
          <a:stretch/>
        </p:blipFill>
        <p:spPr>
          <a:xfrm>
            <a:off x="2046240" y="1413360"/>
            <a:ext cx="5673600" cy="3006720"/>
          </a:xfrm>
          <a:prstGeom prst="rect">
            <a:avLst/>
          </a:prstGeom>
          <a:ln>
            <a:noFill/>
          </a:ln>
        </p:spPr>
      </p:pic>
      <p:pic>
        <p:nvPicPr>
          <p:cNvPr id="1039" name="Picture 4_48" descr=""/>
          <p:cNvPicPr/>
          <p:nvPr/>
        </p:nvPicPr>
        <p:blipFill>
          <a:blip r:embed="rId2"/>
          <a:stretch/>
        </p:blipFill>
        <p:spPr>
          <a:xfrm>
            <a:off x="5322600" y="4721400"/>
            <a:ext cx="4514040" cy="607680"/>
          </a:xfrm>
          <a:prstGeom prst="rect">
            <a:avLst/>
          </a:prstGeom>
          <a:ln>
            <a:noFill/>
          </a:ln>
        </p:spPr>
      </p:pic>
      <p:pic>
        <p:nvPicPr>
          <p:cNvPr id="1040" name="Picture 5_12" descr=""/>
          <p:cNvPicPr/>
          <p:nvPr/>
        </p:nvPicPr>
        <p:blipFill>
          <a:blip r:embed="rId3"/>
          <a:stretch/>
        </p:blipFill>
        <p:spPr>
          <a:xfrm>
            <a:off x="258480" y="4730400"/>
            <a:ext cx="4350240" cy="643680"/>
          </a:xfrm>
          <a:prstGeom prst="rect">
            <a:avLst/>
          </a:prstGeom>
          <a:ln>
            <a:noFill/>
          </a:ln>
        </p:spPr>
      </p:pic>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Stacked?</a:t>
            </a:r>
            <a:endParaRPr b="0" lang="en-US" sz="4000" spc="-1" strike="noStrike">
              <a:latin typeface="Arial"/>
            </a:endParaRPr>
          </a:p>
        </p:txBody>
      </p:sp>
      <p:sp>
        <p:nvSpPr>
          <p:cNvPr id="1042" name="CustomShape 2"/>
          <p:cNvSpPr/>
          <p:nvPr/>
        </p:nvSpPr>
        <p:spPr>
          <a:xfrm>
            <a:off x="994320" y="1663200"/>
            <a:ext cx="8087040" cy="3475800"/>
          </a:xfrm>
          <a:prstGeom prst="rect">
            <a:avLst/>
          </a:prstGeom>
          <a:noFill/>
          <a:ln>
            <a:noFill/>
          </a:ln>
        </p:spPr>
        <p:style>
          <a:lnRef idx="0"/>
          <a:fillRef idx="0"/>
          <a:effectRef idx="0"/>
          <a:fontRef idx="minor"/>
        </p:style>
      </p:sp>
      <p:pic>
        <p:nvPicPr>
          <p:cNvPr id="1043" name="Picture 3_91" descr=""/>
          <p:cNvPicPr/>
          <p:nvPr/>
        </p:nvPicPr>
        <p:blipFill>
          <a:blip r:embed="rId1"/>
          <a:stretch/>
        </p:blipFill>
        <p:spPr>
          <a:xfrm>
            <a:off x="2509200" y="1697400"/>
            <a:ext cx="4200840" cy="2847240"/>
          </a:xfrm>
          <a:prstGeom prst="rect">
            <a:avLst/>
          </a:prstGeom>
          <a:ln>
            <a:noFill/>
          </a:ln>
        </p:spPr>
      </p:pic>
      <p:pic>
        <p:nvPicPr>
          <p:cNvPr id="1044" name="Picture 4_51" descr=""/>
          <p:cNvPicPr/>
          <p:nvPr/>
        </p:nvPicPr>
        <p:blipFill>
          <a:blip r:embed="rId2"/>
          <a:stretch/>
        </p:blipFill>
        <p:spPr>
          <a:xfrm>
            <a:off x="258480" y="4730400"/>
            <a:ext cx="4350240" cy="643680"/>
          </a:xfrm>
          <a:prstGeom prst="rect">
            <a:avLst/>
          </a:prstGeom>
          <a:ln>
            <a:noFill/>
          </a:ln>
        </p:spPr>
      </p:pic>
      <p:pic>
        <p:nvPicPr>
          <p:cNvPr id="1045" name="Picture 5_15" descr=""/>
          <p:cNvPicPr/>
          <p:nvPr/>
        </p:nvPicPr>
        <p:blipFill>
          <a:blip r:embed="rId3"/>
          <a:stretch/>
        </p:blipFill>
        <p:spPr>
          <a:xfrm>
            <a:off x="4935240" y="4710960"/>
            <a:ext cx="5014080" cy="663120"/>
          </a:xfrm>
          <a:prstGeom prst="rect">
            <a:avLst/>
          </a:prstGeom>
          <a:ln>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about horizontal stacked?</a:t>
            </a:r>
            <a:endParaRPr b="0" lang="en-US" sz="4000" spc="-1" strike="noStrike">
              <a:latin typeface="Arial"/>
            </a:endParaRPr>
          </a:p>
        </p:txBody>
      </p:sp>
      <p:sp>
        <p:nvSpPr>
          <p:cNvPr id="1047" name="CustomShape 2"/>
          <p:cNvSpPr/>
          <p:nvPr/>
        </p:nvSpPr>
        <p:spPr>
          <a:xfrm>
            <a:off x="994320" y="1663200"/>
            <a:ext cx="8087040" cy="3475800"/>
          </a:xfrm>
          <a:prstGeom prst="rect">
            <a:avLst/>
          </a:prstGeom>
          <a:noFill/>
          <a:ln>
            <a:noFill/>
          </a:ln>
        </p:spPr>
        <p:style>
          <a:lnRef idx="0"/>
          <a:fillRef idx="0"/>
          <a:effectRef idx="0"/>
          <a:fontRef idx="minor"/>
        </p:style>
      </p:sp>
      <p:pic>
        <p:nvPicPr>
          <p:cNvPr id="1048" name="Picture 3_90" descr=""/>
          <p:cNvPicPr/>
          <p:nvPr/>
        </p:nvPicPr>
        <p:blipFill>
          <a:blip r:embed="rId1"/>
          <a:stretch/>
        </p:blipFill>
        <p:spPr>
          <a:xfrm>
            <a:off x="2096640" y="1697400"/>
            <a:ext cx="4841640" cy="3345840"/>
          </a:xfrm>
          <a:prstGeom prst="rect">
            <a:avLst/>
          </a:prstGeom>
          <a:ln>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Correct </a:t>
            </a:r>
            <a:r>
              <a:rPr b="0" lang="en-US" sz="4000" spc="-1" strike="noStrike" cap="all">
                <a:solidFill>
                  <a:srgbClr val="ffffff"/>
                </a:solidFill>
                <a:latin typeface="Wingdings"/>
                <a:ea typeface="DejaVu Sans"/>
              </a:rPr>
              <a:t></a:t>
            </a:r>
            <a:endParaRPr b="0" lang="en-US" sz="4000" spc="-1" strike="noStrike">
              <a:latin typeface="Arial"/>
            </a:endParaRPr>
          </a:p>
        </p:txBody>
      </p:sp>
      <p:sp>
        <p:nvSpPr>
          <p:cNvPr id="1050" name="CustomShape 2"/>
          <p:cNvSpPr/>
          <p:nvPr/>
        </p:nvSpPr>
        <p:spPr>
          <a:xfrm>
            <a:off x="994320" y="1663200"/>
            <a:ext cx="8087040" cy="3475800"/>
          </a:xfrm>
          <a:prstGeom prst="rect">
            <a:avLst/>
          </a:prstGeom>
          <a:noFill/>
          <a:ln>
            <a:noFill/>
          </a:ln>
        </p:spPr>
        <p:style>
          <a:lnRef idx="0"/>
          <a:fillRef idx="0"/>
          <a:effectRef idx="0"/>
          <a:fontRef idx="minor"/>
        </p:style>
      </p:sp>
      <p:pic>
        <p:nvPicPr>
          <p:cNvPr id="1051" name="Picture 3_93" descr=""/>
          <p:cNvPicPr/>
          <p:nvPr/>
        </p:nvPicPr>
        <p:blipFill>
          <a:blip r:embed="rId1"/>
          <a:stretch/>
        </p:blipFill>
        <p:spPr>
          <a:xfrm>
            <a:off x="2096640" y="1697400"/>
            <a:ext cx="4841640" cy="3345840"/>
          </a:xfrm>
          <a:prstGeom prst="rect">
            <a:avLst/>
          </a:prstGeom>
          <a:ln>
            <a:noFill/>
          </a:ln>
        </p:spPr>
      </p:pic>
      <p:pic>
        <p:nvPicPr>
          <p:cNvPr id="1052" name="Picture 4_50" descr=""/>
          <p:cNvPicPr/>
          <p:nvPr/>
        </p:nvPicPr>
        <p:blipFill>
          <a:blip r:embed="rId2"/>
          <a:stretch/>
        </p:blipFill>
        <p:spPr>
          <a:xfrm>
            <a:off x="2266920" y="5260680"/>
            <a:ext cx="4671360" cy="407520"/>
          </a:xfrm>
          <a:prstGeom prst="rect">
            <a:avLst/>
          </a:prstGeom>
          <a:ln>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Histograms vs bar plots?</a:t>
            </a:r>
            <a:endParaRPr b="0" lang="en-US" sz="4000" spc="-1" strike="noStrike">
              <a:latin typeface="Arial"/>
            </a:endParaRPr>
          </a:p>
        </p:txBody>
      </p:sp>
      <p:sp>
        <p:nvSpPr>
          <p:cNvPr id="1054" name="CustomShape 2"/>
          <p:cNvSpPr/>
          <p:nvPr/>
        </p:nvSpPr>
        <p:spPr>
          <a:xfrm>
            <a:off x="994320" y="1663200"/>
            <a:ext cx="8087040" cy="3475800"/>
          </a:xfrm>
          <a:prstGeom prst="rect">
            <a:avLst/>
          </a:prstGeom>
          <a:noFill/>
          <a:ln>
            <a:noFill/>
          </a:ln>
        </p:spPr>
        <p:style>
          <a:lnRef idx="0"/>
          <a:fillRef idx="0"/>
          <a:effectRef idx="0"/>
          <a:fontRef idx="minor"/>
        </p:style>
      </p:sp>
      <p:pic>
        <p:nvPicPr>
          <p:cNvPr id="1055" name="Picture 2_27" descr="Difference Between Histogram and Bar Graph (with Comparison Chart) - Key  Differences"/>
          <p:cNvPicPr/>
          <p:nvPr/>
        </p:nvPicPr>
        <p:blipFill>
          <a:blip r:embed="rId1"/>
          <a:stretch/>
        </p:blipFill>
        <p:spPr>
          <a:xfrm>
            <a:off x="1221480" y="1532160"/>
            <a:ext cx="5926320" cy="2596680"/>
          </a:xfrm>
          <a:prstGeom prst="rect">
            <a:avLst/>
          </a:prstGeom>
          <a:ln>
            <a:noFill/>
          </a:ln>
        </p:spPr>
      </p:pic>
      <p:sp>
        <p:nvSpPr>
          <p:cNvPr id="1056" name="CustomShape 3"/>
          <p:cNvSpPr/>
          <p:nvPr/>
        </p:nvSpPr>
        <p:spPr>
          <a:xfrm>
            <a:off x="6022800" y="5034240"/>
            <a:ext cx="2320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differences?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CustomShape 1"/>
          <p:cNvSpPr/>
          <p:nvPr/>
        </p:nvSpPr>
        <p:spPr>
          <a:xfrm>
            <a:off x="994320" y="234720"/>
            <a:ext cx="8087040" cy="1245600"/>
          </a:xfrm>
          <a:prstGeom prst="rect">
            <a:avLst/>
          </a:prstGeom>
          <a:noFill/>
          <a:ln>
            <a:noFill/>
          </a:ln>
        </p:spPr>
        <p:style>
          <a:lnRef idx="0"/>
          <a:fillRef idx="0"/>
          <a:effectRef idx="0"/>
          <a:fontRef idx="minor"/>
        </p:style>
      </p:sp>
      <p:sp>
        <p:nvSpPr>
          <p:cNvPr id="1058" name="CustomShape 2"/>
          <p:cNvSpPr/>
          <p:nvPr/>
        </p:nvSpPr>
        <p:spPr>
          <a:xfrm>
            <a:off x="994320" y="1663200"/>
            <a:ext cx="8087040" cy="3475800"/>
          </a:xfrm>
          <a:prstGeom prst="rect">
            <a:avLst/>
          </a:prstGeom>
          <a:noFill/>
          <a:ln>
            <a:noFill/>
          </a:ln>
        </p:spPr>
        <p:style>
          <a:lnRef idx="0"/>
          <a:fillRef idx="0"/>
          <a:effectRef idx="0"/>
          <a:fontRef idx="minor"/>
        </p:style>
      </p:sp>
      <p:pic>
        <p:nvPicPr>
          <p:cNvPr id="1059" name="Picture 2_26" descr="Why is a bar graph preferable than a histogram? - Quora"/>
          <p:cNvPicPr/>
          <p:nvPr/>
        </p:nvPicPr>
        <p:blipFill>
          <a:blip r:embed="rId1"/>
          <a:stretch/>
        </p:blipFill>
        <p:spPr>
          <a:xfrm>
            <a:off x="1595880" y="1532160"/>
            <a:ext cx="5370480" cy="3254760"/>
          </a:xfrm>
          <a:prstGeom prst="rect">
            <a:avLst/>
          </a:prstGeom>
          <a:ln>
            <a:noFill/>
          </a:ln>
        </p:spPr>
      </p:pic>
      <p:sp>
        <p:nvSpPr>
          <p:cNvPr id="1060" name="CustomShape 3"/>
          <p:cNvSpPr/>
          <p:nvPr/>
        </p:nvSpPr>
        <p:spPr>
          <a:xfrm>
            <a:off x="4967640" y="5178240"/>
            <a:ext cx="26330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Number of Axes needed?</a:t>
            </a:r>
            <a:endParaRPr b="0" lang="en-US" sz="1800" spc="-1" strike="noStrike">
              <a:latin typeface="Arial"/>
            </a:endParaRPr>
          </a:p>
        </p:txBody>
      </p:sp>
      <p:sp>
        <p:nvSpPr>
          <p:cNvPr id="1061" name="CustomShape 4"/>
          <p:cNvSpPr/>
          <p:nvPr/>
        </p:nvSpPr>
        <p:spPr>
          <a:xfrm>
            <a:off x="7113600" y="5178240"/>
            <a:ext cx="2700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Sure for bar graph?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انت جاي تعمل ايه؟</a:t>
            </a:r>
            <a:endParaRPr b="0" lang="en-US" sz="4000" spc="-1" strike="noStrike">
              <a:latin typeface="Arial"/>
            </a:endParaRPr>
          </a:p>
        </p:txBody>
      </p:sp>
      <p:sp>
        <p:nvSpPr>
          <p:cNvPr id="395" name="CustomShape 2"/>
          <p:cNvSpPr/>
          <p:nvPr/>
        </p:nvSpPr>
        <p:spPr>
          <a:xfrm>
            <a:off x="994320" y="1663200"/>
            <a:ext cx="8087040" cy="3475800"/>
          </a:xfrm>
          <a:prstGeom prst="rect">
            <a:avLst/>
          </a:prstGeom>
          <a:noFill/>
          <a:ln>
            <a:noFill/>
          </a:ln>
        </p:spPr>
        <p:style>
          <a:lnRef idx="0"/>
          <a:fillRef idx="0"/>
          <a:effectRef idx="0"/>
          <a:fontRef idx="minor"/>
        </p:style>
      </p:sp>
      <p:pic>
        <p:nvPicPr>
          <p:cNvPr id="396" name="Picture 3_18" descr=""/>
          <p:cNvPicPr/>
          <p:nvPr/>
        </p:nvPicPr>
        <p:blipFill>
          <a:blip r:embed="rId1"/>
          <a:stretch/>
        </p:blipFill>
        <p:spPr>
          <a:xfrm>
            <a:off x="2638800" y="1735920"/>
            <a:ext cx="5131440" cy="3911040"/>
          </a:xfrm>
          <a:prstGeom prst="rect">
            <a:avLst/>
          </a:prstGeom>
          <a:ln>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Countplot</a:t>
            </a:r>
            <a:endParaRPr b="0" lang="en-US" sz="4000" spc="-1" strike="noStrike">
              <a:latin typeface="Arial"/>
            </a:endParaRPr>
          </a:p>
        </p:txBody>
      </p:sp>
      <p:sp>
        <p:nvSpPr>
          <p:cNvPr id="1063"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http://seaborn.pydata.org/examples/index.html</a:t>
            </a:r>
            <a:endParaRPr b="0" lang="en-US" sz="2200" spc="-1" strike="noStrike">
              <a:latin typeface="Arial"/>
            </a:endParaRPr>
          </a:p>
        </p:txBody>
      </p:sp>
      <p:pic>
        <p:nvPicPr>
          <p:cNvPr id="1064" name="Picture 3_92" descr=""/>
          <p:cNvPicPr/>
          <p:nvPr/>
        </p:nvPicPr>
        <p:blipFill>
          <a:blip r:embed="rId1"/>
          <a:stretch/>
        </p:blipFill>
        <p:spPr>
          <a:xfrm>
            <a:off x="5931000" y="1621800"/>
            <a:ext cx="3999240" cy="581040"/>
          </a:xfrm>
          <a:prstGeom prst="rect">
            <a:avLst/>
          </a:prstGeom>
          <a:ln>
            <a:noFill/>
          </a:ln>
        </p:spPr>
      </p:pic>
      <p:pic>
        <p:nvPicPr>
          <p:cNvPr id="1065" name="Picture 4_53" descr=""/>
          <p:cNvPicPr/>
          <p:nvPr/>
        </p:nvPicPr>
        <p:blipFill>
          <a:blip r:embed="rId2"/>
          <a:stretch/>
        </p:blipFill>
        <p:spPr>
          <a:xfrm>
            <a:off x="6202800" y="2712600"/>
            <a:ext cx="3455640" cy="2762640"/>
          </a:xfrm>
          <a:prstGeom prst="rect">
            <a:avLst/>
          </a:prstGeom>
          <a:ln>
            <a:noFill/>
          </a:ln>
        </p:spPr>
      </p:pic>
      <p:sp>
        <p:nvSpPr>
          <p:cNvPr id="1066" name="CustomShape 3"/>
          <p:cNvSpPr/>
          <p:nvPr/>
        </p:nvSpPr>
        <p:spPr>
          <a:xfrm>
            <a:off x="359640" y="4507920"/>
            <a:ext cx="3792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Also check their tutorial tab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 or bar plot?</a:t>
            </a:r>
            <a:endParaRPr b="0" lang="en-US" sz="4000" spc="-1" strike="noStrike">
              <a:latin typeface="Arial"/>
            </a:endParaRPr>
          </a:p>
        </p:txBody>
      </p:sp>
      <p:sp>
        <p:nvSpPr>
          <p:cNvPr id="1068" name="CustomShape 2"/>
          <p:cNvSpPr/>
          <p:nvPr/>
        </p:nvSpPr>
        <p:spPr>
          <a:xfrm>
            <a:off x="994320" y="1663200"/>
            <a:ext cx="8087040" cy="3475800"/>
          </a:xfrm>
          <a:prstGeom prst="rect">
            <a:avLst/>
          </a:prstGeom>
          <a:noFill/>
          <a:ln>
            <a:noFill/>
          </a:ln>
        </p:spPr>
        <p:style>
          <a:lnRef idx="0"/>
          <a:fillRef idx="0"/>
          <a:effectRef idx="0"/>
          <a:fontRef idx="minor"/>
        </p:style>
      </p:sp>
      <p:pic>
        <p:nvPicPr>
          <p:cNvPr id="1069" name="Picture 3_95" descr=""/>
          <p:cNvPicPr/>
          <p:nvPr/>
        </p:nvPicPr>
        <p:blipFill>
          <a:blip r:embed="rId1"/>
          <a:stretch/>
        </p:blipFill>
        <p:spPr>
          <a:xfrm>
            <a:off x="1673280" y="2069640"/>
            <a:ext cx="5494680" cy="3259440"/>
          </a:xfrm>
          <a:prstGeom prst="rect">
            <a:avLst/>
          </a:prstGeom>
          <a:ln>
            <a:noFill/>
          </a:ln>
        </p:spPr>
      </p:pic>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 or bar plot?</a:t>
            </a:r>
            <a:endParaRPr b="0" lang="en-US" sz="4000" spc="-1" strike="noStrike">
              <a:latin typeface="Arial"/>
            </a:endParaRPr>
          </a:p>
        </p:txBody>
      </p:sp>
      <p:sp>
        <p:nvSpPr>
          <p:cNvPr id="1071" name="CustomShape 2"/>
          <p:cNvSpPr/>
          <p:nvPr/>
        </p:nvSpPr>
        <p:spPr>
          <a:xfrm>
            <a:off x="994320" y="1663200"/>
            <a:ext cx="8087040" cy="3475800"/>
          </a:xfrm>
          <a:prstGeom prst="rect">
            <a:avLst/>
          </a:prstGeom>
          <a:noFill/>
          <a:ln>
            <a:noFill/>
          </a:ln>
        </p:spPr>
        <p:style>
          <a:lnRef idx="0"/>
          <a:fillRef idx="0"/>
          <a:effectRef idx="0"/>
          <a:fontRef idx="minor"/>
        </p:style>
      </p:sp>
      <p:pic>
        <p:nvPicPr>
          <p:cNvPr id="1072" name="Picture 3_94" descr=""/>
          <p:cNvPicPr/>
          <p:nvPr/>
        </p:nvPicPr>
        <p:blipFill>
          <a:blip r:embed="rId1"/>
          <a:stretch/>
        </p:blipFill>
        <p:spPr>
          <a:xfrm>
            <a:off x="1673280" y="2069640"/>
            <a:ext cx="5494680" cy="3259440"/>
          </a:xfrm>
          <a:prstGeom prst="rect">
            <a:avLst/>
          </a:prstGeom>
          <a:ln>
            <a:noFill/>
          </a:ln>
        </p:spPr>
      </p:pic>
      <p:pic>
        <p:nvPicPr>
          <p:cNvPr id="1073" name="Picture 4_52" descr=""/>
          <p:cNvPicPr/>
          <p:nvPr/>
        </p:nvPicPr>
        <p:blipFill>
          <a:blip r:embed="rId2"/>
          <a:stretch/>
        </p:blipFill>
        <p:spPr>
          <a:xfrm>
            <a:off x="1673280" y="1393920"/>
            <a:ext cx="5613480" cy="439200"/>
          </a:xfrm>
          <a:prstGeom prst="rect">
            <a:avLst/>
          </a:prstGeom>
          <a:ln>
            <a:noFill/>
          </a:ln>
        </p:spPr>
      </p:pic>
      <p:sp>
        <p:nvSpPr>
          <p:cNvPr id="1074" name="CustomShape 3"/>
          <p:cNvSpPr/>
          <p:nvPr/>
        </p:nvSpPr>
        <p:spPr>
          <a:xfrm>
            <a:off x="6847920" y="2549880"/>
            <a:ext cx="36680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does the code mean?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1076" name="CustomShape 2"/>
          <p:cNvSpPr/>
          <p:nvPr/>
        </p:nvSpPr>
        <p:spPr>
          <a:xfrm>
            <a:off x="994320" y="1663200"/>
            <a:ext cx="8087040" cy="3475800"/>
          </a:xfrm>
          <a:prstGeom prst="rect">
            <a:avLst/>
          </a:prstGeom>
          <a:noFill/>
          <a:ln>
            <a:noFill/>
          </a:ln>
        </p:spPr>
        <p:style>
          <a:lnRef idx="0"/>
          <a:fillRef idx="0"/>
          <a:effectRef idx="0"/>
          <a:fontRef idx="minor"/>
        </p:style>
      </p:sp>
      <p:pic>
        <p:nvPicPr>
          <p:cNvPr id="1077" name="Picture 3_97" descr=""/>
          <p:cNvPicPr/>
          <p:nvPr/>
        </p:nvPicPr>
        <p:blipFill>
          <a:blip r:embed="rId1"/>
          <a:stretch/>
        </p:blipFill>
        <p:spPr>
          <a:xfrm>
            <a:off x="4079160" y="1697400"/>
            <a:ext cx="5350680" cy="3106440"/>
          </a:xfrm>
          <a:prstGeom prst="rect">
            <a:avLst/>
          </a:prstGeom>
          <a:ln>
            <a:noFill/>
          </a:ln>
        </p:spPr>
      </p:pic>
      <p:pic>
        <p:nvPicPr>
          <p:cNvPr id="1078" name="Picture 4_55" descr=""/>
          <p:cNvPicPr/>
          <p:nvPr/>
        </p:nvPicPr>
        <p:blipFill>
          <a:blip r:embed="rId2"/>
          <a:stretch/>
        </p:blipFill>
        <p:spPr>
          <a:xfrm>
            <a:off x="362880" y="1440000"/>
            <a:ext cx="3187080" cy="4227840"/>
          </a:xfrm>
          <a:prstGeom prst="rect">
            <a:avLst/>
          </a:prstGeom>
          <a:ln>
            <a:noFill/>
          </a:ln>
        </p:spPr>
      </p:pic>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1080" name="CustomShape 2"/>
          <p:cNvSpPr/>
          <p:nvPr/>
        </p:nvSpPr>
        <p:spPr>
          <a:xfrm>
            <a:off x="994320" y="1663200"/>
            <a:ext cx="8087040" cy="3475800"/>
          </a:xfrm>
          <a:prstGeom prst="rect">
            <a:avLst/>
          </a:prstGeom>
          <a:noFill/>
          <a:ln>
            <a:noFill/>
          </a:ln>
        </p:spPr>
        <p:style>
          <a:lnRef idx="0"/>
          <a:fillRef idx="0"/>
          <a:effectRef idx="0"/>
          <a:fontRef idx="minor"/>
        </p:style>
      </p:sp>
      <p:pic>
        <p:nvPicPr>
          <p:cNvPr id="1081" name="Picture 3_96" descr=""/>
          <p:cNvPicPr/>
          <p:nvPr/>
        </p:nvPicPr>
        <p:blipFill>
          <a:blip r:embed="rId1"/>
          <a:stretch/>
        </p:blipFill>
        <p:spPr>
          <a:xfrm>
            <a:off x="4079160" y="1697400"/>
            <a:ext cx="5350680" cy="3106440"/>
          </a:xfrm>
          <a:prstGeom prst="rect">
            <a:avLst/>
          </a:prstGeom>
          <a:ln>
            <a:noFill/>
          </a:ln>
        </p:spPr>
      </p:pic>
      <p:pic>
        <p:nvPicPr>
          <p:cNvPr id="1082" name="Picture 4_54" descr=""/>
          <p:cNvPicPr/>
          <p:nvPr/>
        </p:nvPicPr>
        <p:blipFill>
          <a:blip r:embed="rId2"/>
          <a:stretch/>
        </p:blipFill>
        <p:spPr>
          <a:xfrm>
            <a:off x="362880" y="1440000"/>
            <a:ext cx="3187080" cy="4227840"/>
          </a:xfrm>
          <a:prstGeom prst="rect">
            <a:avLst/>
          </a:prstGeom>
          <a:ln>
            <a:noFill/>
          </a:ln>
        </p:spPr>
      </p:pic>
      <p:pic>
        <p:nvPicPr>
          <p:cNvPr id="1083" name="Picture 5_14" descr=""/>
          <p:cNvPicPr/>
          <p:nvPr/>
        </p:nvPicPr>
        <p:blipFill>
          <a:blip r:embed="rId3"/>
          <a:stretch/>
        </p:blipFill>
        <p:spPr>
          <a:xfrm>
            <a:off x="3644640" y="5110200"/>
            <a:ext cx="6220080" cy="439200"/>
          </a:xfrm>
          <a:prstGeom prst="rect">
            <a:avLst/>
          </a:prstGeom>
          <a:ln>
            <a:noFill/>
          </a:ln>
        </p:spPr>
      </p:pic>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options</a:t>
            </a:r>
            <a:endParaRPr b="0" lang="en-US" sz="4000" spc="-1" strike="noStrike">
              <a:latin typeface="Arial"/>
            </a:endParaRPr>
          </a:p>
        </p:txBody>
      </p:sp>
      <p:sp>
        <p:nvSpPr>
          <p:cNvPr id="1085" name="CustomShape 2"/>
          <p:cNvSpPr/>
          <p:nvPr/>
        </p:nvSpPr>
        <p:spPr>
          <a:xfrm>
            <a:off x="994320" y="1663200"/>
            <a:ext cx="8087040" cy="3475800"/>
          </a:xfrm>
          <a:prstGeom prst="rect">
            <a:avLst/>
          </a:prstGeom>
          <a:noFill/>
          <a:ln>
            <a:noFill/>
          </a:ln>
        </p:spPr>
        <p:style>
          <a:lnRef idx="0"/>
          <a:fillRef idx="0"/>
          <a:effectRef idx="0"/>
          <a:fontRef idx="minor"/>
        </p:style>
      </p:sp>
      <p:pic>
        <p:nvPicPr>
          <p:cNvPr id="1086" name="Picture 3_99" descr=""/>
          <p:cNvPicPr/>
          <p:nvPr/>
        </p:nvPicPr>
        <p:blipFill>
          <a:blip r:embed="rId1"/>
          <a:stretch/>
        </p:blipFill>
        <p:spPr>
          <a:xfrm>
            <a:off x="1263600" y="1797120"/>
            <a:ext cx="6314760" cy="3699720"/>
          </a:xfrm>
          <a:prstGeom prst="rect">
            <a:avLst/>
          </a:prstGeom>
          <a:ln>
            <a:noFill/>
          </a:ln>
        </p:spPr>
      </p:pic>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CustomShape 1"/>
          <p:cNvSpPr/>
          <p:nvPr/>
        </p:nvSpPr>
        <p:spPr>
          <a:xfrm>
            <a:off x="994320" y="234720"/>
            <a:ext cx="8087040" cy="1245600"/>
          </a:xfrm>
          <a:prstGeom prst="rect">
            <a:avLst/>
          </a:prstGeom>
          <a:noFill/>
          <a:ln>
            <a:noFill/>
          </a:ln>
        </p:spPr>
        <p:style>
          <a:lnRef idx="0"/>
          <a:fillRef idx="0"/>
          <a:effectRef idx="0"/>
          <a:fontRef idx="minor"/>
        </p:style>
      </p:sp>
      <p:sp>
        <p:nvSpPr>
          <p:cNvPr id="1088"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u="sng">
                <a:solidFill>
                  <a:srgbClr val="0000ff"/>
                </a:solidFill>
                <a:uFillTx/>
                <a:latin typeface="Corbel"/>
                <a:ea typeface="DejaVu Sans"/>
                <a:hlinkClick r:id="rId1"/>
              </a:rPr>
              <a:t>https</a:t>
            </a:r>
            <a:r>
              <a:rPr b="0" lang="en-US" sz="2200" spc="-1" strike="noStrike" u="sng">
                <a:solidFill>
                  <a:srgbClr val="0000ff"/>
                </a:solidFill>
                <a:uFillTx/>
                <a:latin typeface="Corbel"/>
                <a:ea typeface="DejaVu Sans"/>
                <a:hlinkClick r:id="rId2"/>
              </a:rPr>
              <a:t>://</a:t>
            </a:r>
            <a:r>
              <a:rPr b="0" lang="en-US" sz="2200" spc="-1" strike="noStrike" u="sng">
                <a:solidFill>
                  <a:srgbClr val="0000ff"/>
                </a:solidFill>
                <a:uFillTx/>
                <a:latin typeface="Corbel"/>
                <a:ea typeface="DejaVu Sans"/>
                <a:hlinkClick r:id="rId3"/>
              </a:rPr>
              <a:t>neptune.ai/blog/pandas-plot-deep-dive-into-plotting-directly-with-pandas?utm_source=datacamp&amp;utm_medium=post&amp;utm_campaign=blog-pandas-plot-deep-dive-into-plotting-directly-with-pandas</a:t>
            </a:r>
            <a:r>
              <a:rPr b="0" lang="en-US" sz="2200" spc="-1" strike="noStrike">
                <a:solidFill>
                  <a:srgbClr val="ffffff"/>
                </a:solidFill>
                <a:latin typeface="Corbel"/>
                <a:ea typeface="DejaVu Sans"/>
              </a:rPr>
              <a:t> </a:t>
            </a:r>
            <a:endParaRPr b="0" lang="en-US" sz="2200" spc="-1" strike="noStrike">
              <a:latin typeface="Arial"/>
            </a:endParaRPr>
          </a:p>
        </p:txBody>
      </p:sp>
      <p:pic>
        <p:nvPicPr>
          <p:cNvPr id="1089" name="Picture 4_57" descr=""/>
          <p:cNvPicPr/>
          <p:nvPr/>
        </p:nvPicPr>
        <p:blipFill>
          <a:blip r:embed="rId4"/>
          <a:stretch/>
        </p:blipFill>
        <p:spPr>
          <a:xfrm>
            <a:off x="912240" y="1867680"/>
            <a:ext cx="7134480" cy="16704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97" name="CustomShape 1"/>
          <p:cNvSpPr/>
          <p:nvPr/>
        </p:nvSpPr>
        <p:spPr>
          <a:xfrm>
            <a:off x="994320" y="234720"/>
            <a:ext cx="8087040" cy="1245600"/>
          </a:xfrm>
          <a:prstGeom prst="rect">
            <a:avLst/>
          </a:prstGeom>
          <a:noFill/>
          <a:ln>
            <a:noFill/>
          </a:ln>
        </p:spPr>
        <p:style>
          <a:lnRef idx="0"/>
          <a:fillRef idx="0"/>
          <a:effectRef idx="0"/>
          <a:fontRef idx="minor"/>
        </p:style>
      </p:sp>
      <p:sp>
        <p:nvSpPr>
          <p:cNvPr id="398" name="CustomShape 2"/>
          <p:cNvSpPr/>
          <p:nvPr/>
        </p:nvSpPr>
        <p:spPr>
          <a:xfrm>
            <a:off x="994320" y="1663200"/>
            <a:ext cx="8087040" cy="3475800"/>
          </a:xfrm>
          <a:prstGeom prst="rect">
            <a:avLst/>
          </a:prstGeom>
          <a:noFill/>
          <a:ln>
            <a:noFill/>
          </a:ln>
        </p:spPr>
        <p:style>
          <a:lnRef idx="0"/>
          <a:fillRef idx="0"/>
          <a:effectRef idx="0"/>
          <a:fontRef idx="minor"/>
        </p:style>
      </p:sp>
      <p:pic>
        <p:nvPicPr>
          <p:cNvPr id="399" name="Picture 3_21" descr=""/>
          <p:cNvPicPr/>
          <p:nvPr/>
        </p:nvPicPr>
        <p:blipFill>
          <a:blip r:embed="rId1"/>
          <a:stretch/>
        </p:blipFill>
        <p:spPr>
          <a:xfrm>
            <a:off x="2267640" y="1858320"/>
            <a:ext cx="5542920" cy="19515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0" name="CustomShape 1"/>
          <p:cNvSpPr/>
          <p:nvPr/>
        </p:nvSpPr>
        <p:spPr>
          <a:xfrm>
            <a:off x="994320" y="234720"/>
            <a:ext cx="8087040" cy="1245600"/>
          </a:xfrm>
          <a:prstGeom prst="rect">
            <a:avLst/>
          </a:prstGeom>
          <a:noFill/>
          <a:ln>
            <a:noFill/>
          </a:ln>
        </p:spPr>
        <p:style>
          <a:lnRef idx="0"/>
          <a:fillRef idx="0"/>
          <a:effectRef idx="0"/>
          <a:fontRef idx="minor"/>
        </p:style>
      </p:sp>
      <p:sp>
        <p:nvSpPr>
          <p:cNvPr id="401" name="CustomShape 2"/>
          <p:cNvSpPr/>
          <p:nvPr/>
        </p:nvSpPr>
        <p:spPr>
          <a:xfrm>
            <a:off x="994320" y="1663200"/>
            <a:ext cx="8087040" cy="3475800"/>
          </a:xfrm>
          <a:prstGeom prst="rect">
            <a:avLst/>
          </a:prstGeom>
          <a:noFill/>
          <a:ln>
            <a:noFill/>
          </a:ln>
        </p:spPr>
        <p:style>
          <a:lnRef idx="0"/>
          <a:fillRef idx="0"/>
          <a:effectRef idx="0"/>
          <a:fontRef idx="minor"/>
        </p:style>
      </p:sp>
      <p:pic>
        <p:nvPicPr>
          <p:cNvPr id="402" name="Picture 3_20" descr=""/>
          <p:cNvPicPr/>
          <p:nvPr/>
        </p:nvPicPr>
        <p:blipFill>
          <a:blip r:embed="rId1"/>
          <a:stretch/>
        </p:blipFill>
        <p:spPr>
          <a:xfrm>
            <a:off x="994320" y="2076480"/>
            <a:ext cx="7512120" cy="32428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Data science </a:t>
            </a:r>
            <a:endParaRPr b="0" lang="en-US" sz="4000" spc="-1" strike="noStrike">
              <a:latin typeface="Arial"/>
            </a:endParaRPr>
          </a:p>
        </p:txBody>
      </p:sp>
      <p:sp>
        <p:nvSpPr>
          <p:cNvPr id="333"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Statistics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 science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Exploratory data analysis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 analytics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and why?</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334" name="Picture 3_98" descr=""/>
          <p:cNvPicPr/>
          <p:nvPr/>
        </p:nvPicPr>
        <p:blipFill>
          <a:blip r:embed="rId1"/>
          <a:stretch/>
        </p:blipFill>
        <p:spPr>
          <a:xfrm>
            <a:off x="4460040" y="1663200"/>
            <a:ext cx="5486760" cy="15418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type </a:t>
            </a:r>
            <a:endParaRPr b="0" lang="en-US" sz="4000" spc="-1" strike="noStrike">
              <a:latin typeface="Arial"/>
            </a:endParaRPr>
          </a:p>
        </p:txBody>
      </p:sp>
      <p:sp>
        <p:nvSpPr>
          <p:cNvPr id="404" name="CustomShape 2"/>
          <p:cNvSpPr/>
          <p:nvPr/>
        </p:nvSpPr>
        <p:spPr>
          <a:xfrm>
            <a:off x="994320" y="1663200"/>
            <a:ext cx="8087040" cy="3475800"/>
          </a:xfrm>
          <a:prstGeom prst="rect">
            <a:avLst/>
          </a:prstGeom>
          <a:noFill/>
          <a:ln>
            <a:noFill/>
          </a:ln>
        </p:spPr>
        <p:style>
          <a:lnRef idx="0"/>
          <a:fillRef idx="0"/>
          <a:effectRef idx="0"/>
          <a:fontRef idx="minor"/>
        </p:style>
      </p:sp>
      <p:pic>
        <p:nvPicPr>
          <p:cNvPr id="405" name="Picture 3_23" descr=""/>
          <p:cNvPicPr/>
          <p:nvPr/>
        </p:nvPicPr>
        <p:blipFill>
          <a:blip r:embed="rId1"/>
          <a:stretch/>
        </p:blipFill>
        <p:spPr>
          <a:xfrm>
            <a:off x="2496240" y="1931760"/>
            <a:ext cx="4350600" cy="906120"/>
          </a:xfrm>
          <a:prstGeom prst="rect">
            <a:avLst/>
          </a:prstGeom>
          <a:ln>
            <a:noFill/>
          </a:ln>
        </p:spPr>
      </p:pic>
      <p:pic>
        <p:nvPicPr>
          <p:cNvPr id="406" name="Picture 4_14" descr=""/>
          <p:cNvPicPr/>
          <p:nvPr/>
        </p:nvPicPr>
        <p:blipFill>
          <a:blip r:embed="rId2"/>
          <a:stretch/>
        </p:blipFill>
        <p:spPr>
          <a:xfrm>
            <a:off x="2496240" y="4776120"/>
            <a:ext cx="4474080" cy="631440"/>
          </a:xfrm>
          <a:prstGeom prst="rect">
            <a:avLst/>
          </a:prstGeom>
          <a:ln>
            <a:noFill/>
          </a:ln>
        </p:spPr>
      </p:pic>
      <p:pic>
        <p:nvPicPr>
          <p:cNvPr id="407" name="Picture 2_12" descr="Three Ways to Analyze Likert Scales - Avoiding the Likert Crush - The  Latest News in Research Statistics | STAT59"/>
          <p:cNvPicPr/>
          <p:nvPr/>
        </p:nvPicPr>
        <p:blipFill>
          <a:blip r:embed="rId3"/>
          <a:stretch/>
        </p:blipFill>
        <p:spPr>
          <a:xfrm>
            <a:off x="2496240" y="3307680"/>
            <a:ext cx="4350600" cy="9982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8"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type </a:t>
            </a:r>
            <a:endParaRPr b="0" lang="en-US" sz="4000" spc="-1" strike="noStrike">
              <a:latin typeface="Arial"/>
            </a:endParaRPr>
          </a:p>
        </p:txBody>
      </p:sp>
      <p:sp>
        <p:nvSpPr>
          <p:cNvPr id="409" name="CustomShape 2"/>
          <p:cNvSpPr/>
          <p:nvPr/>
        </p:nvSpPr>
        <p:spPr>
          <a:xfrm>
            <a:off x="994320" y="1663200"/>
            <a:ext cx="8087040" cy="3475800"/>
          </a:xfrm>
          <a:prstGeom prst="rect">
            <a:avLst/>
          </a:prstGeom>
          <a:noFill/>
          <a:ln>
            <a:noFill/>
          </a:ln>
        </p:spPr>
        <p:style>
          <a:lnRef idx="0"/>
          <a:fillRef idx="0"/>
          <a:effectRef idx="0"/>
          <a:fontRef idx="minor"/>
        </p:style>
      </p:sp>
      <p:pic>
        <p:nvPicPr>
          <p:cNvPr id="410" name="Picture 3_22" descr=""/>
          <p:cNvPicPr/>
          <p:nvPr/>
        </p:nvPicPr>
        <p:blipFill>
          <a:blip r:embed="rId1"/>
          <a:stretch/>
        </p:blipFill>
        <p:spPr>
          <a:xfrm>
            <a:off x="1942920" y="1967760"/>
            <a:ext cx="5741280" cy="25660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1"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type </a:t>
            </a:r>
            <a:endParaRPr b="0" lang="en-US" sz="4000" spc="-1" strike="noStrike">
              <a:latin typeface="Arial"/>
            </a:endParaRPr>
          </a:p>
        </p:txBody>
      </p:sp>
      <p:sp>
        <p:nvSpPr>
          <p:cNvPr id="412" name="CustomShape 2"/>
          <p:cNvSpPr/>
          <p:nvPr/>
        </p:nvSpPr>
        <p:spPr>
          <a:xfrm>
            <a:off x="994320" y="1663200"/>
            <a:ext cx="8087040" cy="3475800"/>
          </a:xfrm>
          <a:prstGeom prst="rect">
            <a:avLst/>
          </a:prstGeom>
          <a:noFill/>
          <a:ln>
            <a:noFill/>
          </a:ln>
        </p:spPr>
        <p:style>
          <a:lnRef idx="0"/>
          <a:fillRef idx="0"/>
          <a:effectRef idx="0"/>
          <a:fontRef idx="minor"/>
        </p:style>
      </p:sp>
      <p:pic>
        <p:nvPicPr>
          <p:cNvPr id="413" name="Picture 3_25" descr=""/>
          <p:cNvPicPr/>
          <p:nvPr/>
        </p:nvPicPr>
        <p:blipFill>
          <a:blip r:embed="rId1"/>
          <a:stretch/>
        </p:blipFill>
        <p:spPr>
          <a:xfrm>
            <a:off x="2805480" y="2362320"/>
            <a:ext cx="4565520" cy="22050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Bone marrow transplantation</a:t>
            </a:r>
            <a:endParaRPr b="0" lang="en-US" sz="4000" spc="-1" strike="noStrike">
              <a:latin typeface="Arial"/>
            </a:endParaRPr>
          </a:p>
        </p:txBody>
      </p:sp>
      <p:sp>
        <p:nvSpPr>
          <p:cNvPr id="415" name="CustomShape 2"/>
          <p:cNvSpPr/>
          <p:nvPr/>
        </p:nvSpPr>
        <p:spPr>
          <a:xfrm>
            <a:off x="994320" y="1663200"/>
            <a:ext cx="8087040" cy="3475800"/>
          </a:xfrm>
          <a:prstGeom prst="rect">
            <a:avLst/>
          </a:prstGeom>
          <a:noFill/>
          <a:ln>
            <a:noFill/>
          </a:ln>
        </p:spPr>
        <p:style>
          <a:lnRef idx="0"/>
          <a:fillRef idx="0"/>
          <a:effectRef idx="0"/>
          <a:fontRef idx="minor"/>
        </p:style>
      </p:sp>
      <p:pic>
        <p:nvPicPr>
          <p:cNvPr id="416" name="Picture 3_24" descr=""/>
          <p:cNvPicPr/>
          <p:nvPr/>
        </p:nvPicPr>
        <p:blipFill>
          <a:blip r:embed="rId1"/>
          <a:stretch/>
        </p:blipFill>
        <p:spPr>
          <a:xfrm>
            <a:off x="2182320" y="2274480"/>
            <a:ext cx="5711400" cy="30452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7"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Standard deviation</a:t>
            </a:r>
            <a:endParaRPr b="0" lang="en-US" sz="4000" spc="-1" strike="noStrike">
              <a:latin typeface="Arial"/>
            </a:endParaRPr>
          </a:p>
        </p:txBody>
      </p:sp>
      <p:sp>
        <p:nvSpPr>
          <p:cNvPr id="418" name="CustomShape 2"/>
          <p:cNvSpPr/>
          <p:nvPr/>
        </p:nvSpPr>
        <p:spPr>
          <a:xfrm>
            <a:off x="994320" y="1663200"/>
            <a:ext cx="8087040" cy="3475800"/>
          </a:xfrm>
          <a:prstGeom prst="rect">
            <a:avLst/>
          </a:prstGeom>
          <a:noFill/>
          <a:ln>
            <a:noFill/>
          </a:ln>
        </p:spPr>
        <p:style>
          <a:lnRef idx="0"/>
          <a:fillRef idx="0"/>
          <a:effectRef idx="0"/>
          <a:fontRef idx="minor"/>
        </p:style>
      </p:sp>
      <p:pic>
        <p:nvPicPr>
          <p:cNvPr id="419" name="Picture 3_27" descr=""/>
          <p:cNvPicPr/>
          <p:nvPr/>
        </p:nvPicPr>
        <p:blipFill>
          <a:blip r:embed="rId1"/>
          <a:stretch/>
        </p:blipFill>
        <p:spPr>
          <a:xfrm>
            <a:off x="1975320" y="2108160"/>
            <a:ext cx="6125400" cy="30304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0" name="CustomShape 1"/>
          <p:cNvSpPr/>
          <p:nvPr/>
        </p:nvSpPr>
        <p:spPr>
          <a:xfrm>
            <a:off x="994320" y="234720"/>
            <a:ext cx="8087040" cy="1245600"/>
          </a:xfrm>
          <a:prstGeom prst="rect">
            <a:avLst/>
          </a:prstGeom>
          <a:noFill/>
          <a:ln>
            <a:noFill/>
          </a:ln>
        </p:spPr>
        <p:style>
          <a:lnRef idx="0"/>
          <a:fillRef idx="0"/>
          <a:effectRef idx="0"/>
          <a:fontRef idx="minor"/>
        </p:style>
      </p:sp>
      <p:sp>
        <p:nvSpPr>
          <p:cNvPr id="421" name="CustomShape 2"/>
          <p:cNvSpPr/>
          <p:nvPr/>
        </p:nvSpPr>
        <p:spPr>
          <a:xfrm>
            <a:off x="994320" y="1663200"/>
            <a:ext cx="8087040" cy="3475800"/>
          </a:xfrm>
          <a:prstGeom prst="rect">
            <a:avLst/>
          </a:prstGeom>
          <a:noFill/>
          <a:ln>
            <a:noFill/>
          </a:ln>
        </p:spPr>
        <p:style>
          <a:lnRef idx="0"/>
          <a:fillRef idx="0"/>
          <a:effectRef idx="0"/>
          <a:fontRef idx="minor"/>
        </p:style>
      </p:sp>
      <p:pic>
        <p:nvPicPr>
          <p:cNvPr id="422" name="Picture 3_26" descr=""/>
          <p:cNvPicPr/>
          <p:nvPr/>
        </p:nvPicPr>
        <p:blipFill>
          <a:blip r:embed="rId1"/>
          <a:stretch/>
        </p:blipFill>
        <p:spPr>
          <a:xfrm>
            <a:off x="2161080" y="2367360"/>
            <a:ext cx="4897080" cy="262872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3"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424" name="CustomShape 2"/>
          <p:cNvSpPr/>
          <p:nvPr/>
        </p:nvSpPr>
        <p:spPr>
          <a:xfrm>
            <a:off x="994320" y="1663200"/>
            <a:ext cx="8087040" cy="3475800"/>
          </a:xfrm>
          <a:prstGeom prst="rect">
            <a:avLst/>
          </a:prstGeom>
          <a:noFill/>
          <a:ln>
            <a:noFill/>
          </a:ln>
        </p:spPr>
        <p:style>
          <a:lnRef idx="0"/>
          <a:fillRef idx="0"/>
          <a:effectRef idx="0"/>
          <a:fontRef idx="minor"/>
        </p:style>
      </p:sp>
      <p:pic>
        <p:nvPicPr>
          <p:cNvPr id="425" name="Picture 3_29" descr=""/>
          <p:cNvPicPr/>
          <p:nvPr/>
        </p:nvPicPr>
        <p:blipFill>
          <a:blip r:embed="rId1"/>
          <a:stretch/>
        </p:blipFill>
        <p:spPr>
          <a:xfrm>
            <a:off x="2259360" y="2700360"/>
            <a:ext cx="4700160" cy="26287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a:t>
            </a:r>
            <a:endParaRPr b="0" lang="en-US" sz="4000" spc="-1" strike="noStrike">
              <a:latin typeface="Arial"/>
            </a:endParaRPr>
          </a:p>
        </p:txBody>
      </p:sp>
      <p:sp>
        <p:nvSpPr>
          <p:cNvPr id="427"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Range  vs IQR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Mean vs median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429" name="CustomShape 2"/>
          <p:cNvSpPr/>
          <p:nvPr/>
        </p:nvSpPr>
        <p:spPr>
          <a:xfrm>
            <a:off x="994320" y="1663200"/>
            <a:ext cx="8087040" cy="3475800"/>
          </a:xfrm>
          <a:prstGeom prst="rect">
            <a:avLst/>
          </a:prstGeom>
          <a:noFill/>
          <a:ln>
            <a:noFill/>
          </a:ln>
        </p:spPr>
        <p:style>
          <a:lnRef idx="0"/>
          <a:fillRef idx="0"/>
          <a:effectRef idx="0"/>
          <a:fontRef idx="minor"/>
        </p:style>
      </p:sp>
      <p:pic>
        <p:nvPicPr>
          <p:cNvPr id="430" name="Picture 3_28" descr=""/>
          <p:cNvPicPr/>
          <p:nvPr/>
        </p:nvPicPr>
        <p:blipFill>
          <a:blip r:embed="rId1"/>
          <a:stretch/>
        </p:blipFill>
        <p:spPr>
          <a:xfrm>
            <a:off x="1719360" y="2062800"/>
            <a:ext cx="6637320" cy="26758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65 years old</a:t>
            </a:r>
            <a:endParaRPr b="0" lang="en-US" sz="4000" spc="-1" strike="noStrike">
              <a:latin typeface="Arial"/>
            </a:endParaRPr>
          </a:p>
        </p:txBody>
      </p:sp>
      <p:sp>
        <p:nvSpPr>
          <p:cNvPr id="432" name="CustomShape 2"/>
          <p:cNvSpPr/>
          <p:nvPr/>
        </p:nvSpPr>
        <p:spPr>
          <a:xfrm>
            <a:off x="994320" y="1663200"/>
            <a:ext cx="8087040" cy="3475800"/>
          </a:xfrm>
          <a:prstGeom prst="rect">
            <a:avLst/>
          </a:prstGeom>
          <a:noFill/>
          <a:ln>
            <a:noFill/>
          </a:ln>
        </p:spPr>
        <p:style>
          <a:lnRef idx="0"/>
          <a:fillRef idx="0"/>
          <a:effectRef idx="0"/>
          <a:fontRef idx="minor"/>
        </p:style>
      </p:sp>
      <p:pic>
        <p:nvPicPr>
          <p:cNvPr id="433" name="Picture 3_31" descr=""/>
          <p:cNvPicPr/>
          <p:nvPr/>
        </p:nvPicPr>
        <p:blipFill>
          <a:blip r:embed="rId1"/>
          <a:stretch/>
        </p:blipFill>
        <p:spPr>
          <a:xfrm>
            <a:off x="3522960" y="1687320"/>
            <a:ext cx="2916360" cy="37566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science </a:t>
            </a:r>
            <a:endParaRPr b="0" lang="en-US" sz="4000" spc="-1" strike="noStrike">
              <a:latin typeface="Arial"/>
            </a:endParaRPr>
          </a:p>
        </p:txBody>
      </p:sp>
      <p:sp>
        <p:nvSpPr>
          <p:cNvPr id="336" name="CustomShape 2"/>
          <p:cNvSpPr/>
          <p:nvPr/>
        </p:nvSpPr>
        <p:spPr>
          <a:xfrm>
            <a:off x="994320" y="1663200"/>
            <a:ext cx="8087040" cy="3475440"/>
          </a:xfrm>
          <a:prstGeom prst="rect">
            <a:avLst/>
          </a:prstGeom>
          <a:noFill/>
          <a:ln>
            <a:noFill/>
          </a:ln>
        </p:spPr>
        <p:style>
          <a:lnRef idx="0"/>
          <a:fillRef idx="0"/>
          <a:effectRef idx="0"/>
          <a:fontRef idx="minor"/>
        </p:style>
      </p:sp>
      <p:sp>
        <p:nvSpPr>
          <p:cNvPr id="337" name="CustomShape 3"/>
          <p:cNvSpPr/>
          <p:nvPr/>
        </p:nvSpPr>
        <p:spPr>
          <a:xfrm>
            <a:off x="529200" y="2283120"/>
            <a:ext cx="9885960" cy="359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500" spc="-1" strike="noStrike">
                <a:solidFill>
                  <a:srgbClr val="ffffff"/>
                </a:solidFill>
                <a:latin typeface="Corbel"/>
                <a:ea typeface="DejaVu Sans"/>
              </a:rPr>
              <a:t>Make data useful</a:t>
            </a:r>
            <a:endParaRPr b="0" lang="en-US" sz="11500" spc="-1" strike="noStrike">
              <a:latin typeface="Arial"/>
            </a:endParaRPr>
          </a:p>
        </p:txBody>
      </p:sp>
      <p:pic>
        <p:nvPicPr>
          <p:cNvPr id="338" name="Picture 4_56" descr=""/>
          <p:cNvPicPr/>
          <p:nvPr/>
        </p:nvPicPr>
        <p:blipFill>
          <a:blip r:embed="rId1"/>
          <a:stretch/>
        </p:blipFill>
        <p:spPr>
          <a:xfrm>
            <a:off x="6780240" y="4023720"/>
            <a:ext cx="1651680" cy="16441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hospitals </a:t>
            </a:r>
            <a:endParaRPr b="0" lang="en-US" sz="4000" spc="-1" strike="noStrike">
              <a:latin typeface="Arial"/>
            </a:endParaRPr>
          </a:p>
        </p:txBody>
      </p:sp>
      <p:sp>
        <p:nvSpPr>
          <p:cNvPr id="435" name="CustomShape 2"/>
          <p:cNvSpPr/>
          <p:nvPr/>
        </p:nvSpPr>
        <p:spPr>
          <a:xfrm>
            <a:off x="994320" y="1663200"/>
            <a:ext cx="8087040" cy="3475800"/>
          </a:xfrm>
          <a:prstGeom prst="rect">
            <a:avLst/>
          </a:prstGeom>
          <a:noFill/>
          <a:ln>
            <a:noFill/>
          </a:ln>
        </p:spPr>
        <p:style>
          <a:lnRef idx="0"/>
          <a:fillRef idx="0"/>
          <a:effectRef idx="0"/>
          <a:fontRef idx="minor"/>
        </p:style>
      </p:sp>
      <p:pic>
        <p:nvPicPr>
          <p:cNvPr id="436" name="Picture 2_15" descr="Hospital Animation. Ambulance Heading to Stock Footage Video (100%  Royalty-free) 1035638267 | Shutterstock"/>
          <p:cNvPicPr/>
          <p:nvPr/>
        </p:nvPicPr>
        <p:blipFill>
          <a:blip r:embed="rId1"/>
          <a:stretch/>
        </p:blipFill>
        <p:spPr>
          <a:xfrm>
            <a:off x="125280" y="2428560"/>
            <a:ext cx="5005080" cy="3081960"/>
          </a:xfrm>
          <a:prstGeom prst="rect">
            <a:avLst/>
          </a:prstGeom>
          <a:ln>
            <a:noFill/>
          </a:ln>
        </p:spPr>
      </p:pic>
      <p:pic>
        <p:nvPicPr>
          <p:cNvPr id="437" name="Picture 4_17" descr="Premium Vector | Medical staff team concept in front of hospital"/>
          <p:cNvPicPr/>
          <p:nvPr/>
        </p:nvPicPr>
        <p:blipFill>
          <a:blip r:embed="rId2"/>
          <a:stretch/>
        </p:blipFill>
        <p:spPr>
          <a:xfrm>
            <a:off x="6001200" y="2850120"/>
            <a:ext cx="2660040" cy="2660040"/>
          </a:xfrm>
          <a:prstGeom prst="rect">
            <a:avLst/>
          </a:prstGeom>
          <a:ln>
            <a:noFill/>
          </a:ln>
        </p:spPr>
      </p:pic>
      <p:sp>
        <p:nvSpPr>
          <p:cNvPr id="438" name="CustomShape 3"/>
          <p:cNvSpPr/>
          <p:nvPr/>
        </p:nvSpPr>
        <p:spPr>
          <a:xfrm>
            <a:off x="61200" y="1942200"/>
            <a:ext cx="31500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100 child per day</a:t>
            </a:r>
            <a:endParaRPr b="0" lang="en-US" sz="2400" spc="-1" strike="noStrike">
              <a:latin typeface="Arial"/>
            </a:endParaRPr>
          </a:p>
        </p:txBody>
      </p:sp>
      <p:sp>
        <p:nvSpPr>
          <p:cNvPr id="439" name="CustomShape 4"/>
          <p:cNvSpPr/>
          <p:nvPr/>
        </p:nvSpPr>
        <p:spPr>
          <a:xfrm>
            <a:off x="6644520" y="2018520"/>
            <a:ext cx="185508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10 child per day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Hospital with more boys?</a:t>
            </a:r>
            <a:endParaRPr b="0" lang="en-US" sz="4000" spc="-1" strike="noStrike">
              <a:latin typeface="Arial"/>
            </a:endParaRPr>
          </a:p>
        </p:txBody>
      </p:sp>
      <p:sp>
        <p:nvSpPr>
          <p:cNvPr id="441"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i="1" lang="en-US" sz="2400" spc="-1" strike="noStrike">
                <a:solidFill>
                  <a:srgbClr val="ffffff"/>
                </a:solidFill>
                <a:latin typeface="Corbel"/>
                <a:ea typeface="DejaVu Sans"/>
              </a:rPr>
              <a:t>For 1 year, each hospital recorded no. of days where 60% of the babies born were boys. </a:t>
            </a:r>
            <a:endParaRPr b="0" lang="en-US" sz="2400" spc="-1" strike="noStrike">
              <a:latin typeface="Arial"/>
            </a:endParaRPr>
          </a:p>
          <a:p>
            <a:pPr>
              <a:lnSpc>
                <a:spcPct val="90000"/>
              </a:lnSpc>
              <a:spcBef>
                <a:spcPts val="1199"/>
              </a:spcBef>
              <a:spcAft>
                <a:spcPts val="201"/>
              </a:spcAft>
              <a:tabLst>
                <a:tab algn="l" pos="0"/>
              </a:tabLst>
            </a:pPr>
            <a:r>
              <a:rPr b="0" i="1" lang="en-US" sz="2400" spc="-1" strike="noStrike">
                <a:solidFill>
                  <a:srgbClr val="ffffff"/>
                </a:solidFill>
                <a:latin typeface="Corbel"/>
                <a:ea typeface="DejaVu Sans"/>
              </a:rPr>
              <a:t>- Which hospital do you think recorded more such days?</a:t>
            </a:r>
            <a:endParaRPr b="0" lang="en-US" sz="2400" spc="-1" strike="noStrike">
              <a:latin typeface="Arial"/>
            </a:endParaRPr>
          </a:p>
          <a:p>
            <a:pPr>
              <a:lnSpc>
                <a:spcPct val="90000"/>
              </a:lnSpc>
              <a:spcBef>
                <a:spcPts val="1199"/>
              </a:spcBef>
              <a:spcAft>
                <a:spcPts val="201"/>
              </a:spcAft>
              <a:tabLst>
                <a:tab algn="l" pos="0"/>
              </a:tabLst>
            </a:pPr>
            <a:endParaRPr b="0" lang="en-US" sz="2400" spc="-1" strike="noStrike">
              <a:latin typeface="Arial"/>
            </a:endParaRPr>
          </a:p>
        </p:txBody>
      </p:sp>
      <p:pic>
        <p:nvPicPr>
          <p:cNvPr id="442" name="Picture 3_30" descr=""/>
          <p:cNvPicPr/>
          <p:nvPr/>
        </p:nvPicPr>
        <p:blipFill>
          <a:blip r:embed="rId1"/>
          <a:stretch/>
        </p:blipFill>
        <p:spPr>
          <a:xfrm>
            <a:off x="1504080" y="3371040"/>
            <a:ext cx="5902200" cy="20235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4 heads out of 5?</a:t>
            </a:r>
            <a:endParaRPr b="0" lang="en-US" sz="4000" spc="-1" strike="noStrike">
              <a:latin typeface="Arial"/>
            </a:endParaRPr>
          </a:p>
        </p:txBody>
      </p:sp>
      <p:sp>
        <p:nvSpPr>
          <p:cNvPr id="444" name="CustomShape 2"/>
          <p:cNvSpPr/>
          <p:nvPr/>
        </p:nvSpPr>
        <p:spPr>
          <a:xfrm>
            <a:off x="994320" y="1663200"/>
            <a:ext cx="8087040" cy="3475800"/>
          </a:xfrm>
          <a:prstGeom prst="rect">
            <a:avLst/>
          </a:prstGeom>
          <a:noFill/>
          <a:ln>
            <a:noFill/>
          </a:ln>
        </p:spPr>
        <p:style>
          <a:lnRef idx="0"/>
          <a:fillRef idx="0"/>
          <a:effectRef idx="0"/>
          <a:fontRef idx="minor"/>
        </p:style>
      </p:sp>
      <p:pic>
        <p:nvPicPr>
          <p:cNvPr id="445" name="Picture 2_14" descr="Just Flip A Coin"/>
          <p:cNvPicPr/>
          <p:nvPr/>
        </p:nvPicPr>
        <p:blipFill>
          <a:blip r:embed="rId1"/>
          <a:stretch/>
        </p:blipFill>
        <p:spPr>
          <a:xfrm>
            <a:off x="2341800" y="1953360"/>
            <a:ext cx="2894760" cy="28947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447"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Small Samples Produce Shocking Statistics</a:t>
            </a:r>
            <a:endParaRPr b="0" lang="en-US" sz="24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Avoid fishing</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8"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Academic papers?</a:t>
            </a:r>
            <a:endParaRPr b="0" lang="en-US" sz="4000" spc="-1" strike="noStrike">
              <a:latin typeface="Arial"/>
            </a:endParaRPr>
          </a:p>
        </p:txBody>
      </p:sp>
      <p:sp>
        <p:nvSpPr>
          <p:cNvPr id="449"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rmAutofit fontScale="77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t>
            </a:r>
            <a:r>
              <a:rPr b="0" lang="en-US" sz="2400" spc="-1" strike="noStrike">
                <a:solidFill>
                  <a:srgbClr val="ffffff"/>
                </a:solidFill>
                <a:latin typeface="Corbel"/>
                <a:ea typeface="DejaVu Sans"/>
              </a:rPr>
              <a:t>over70 percent of the students preferred language-skills courses over other courses”</a:t>
            </a:r>
            <a:endParaRPr b="0" lang="en-US" sz="24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t>
            </a:r>
            <a:r>
              <a:rPr b="0" lang="en-US" sz="2400" spc="-1" strike="noStrike">
                <a:solidFill>
                  <a:srgbClr val="ffffff"/>
                </a:solidFill>
                <a:latin typeface="Corbel"/>
                <a:ea typeface="DejaVu Sans"/>
              </a:rPr>
              <a:t>of the 41 percent who planned to seek employment, an overwhelming majority of respondents (82%)disliked the idea of content-driven design (Design 1)” </a:t>
            </a:r>
            <a:endParaRPr b="0" lang="en-US" sz="2400" spc="-1" strike="noStrike">
              <a:latin typeface="Arial"/>
            </a:endParaRPr>
          </a:p>
          <a:p>
            <a:pPr>
              <a:lnSpc>
                <a:spcPct val="90000"/>
              </a:lnSpc>
              <a:spcBef>
                <a:spcPts val="1199"/>
              </a:spcBef>
              <a:spcAft>
                <a:spcPts val="201"/>
              </a:spcAft>
            </a:pPr>
            <a:endParaRPr b="0" lang="en-US" sz="2400" spc="-1" strike="noStrike">
              <a:latin typeface="Arial"/>
            </a:endParaRPr>
          </a:p>
        </p:txBody>
      </p:sp>
      <p:pic>
        <p:nvPicPr>
          <p:cNvPr id="450" name="Picture 3_33" descr=""/>
          <p:cNvPicPr/>
          <p:nvPr/>
        </p:nvPicPr>
        <p:blipFill>
          <a:blip r:embed="rId1"/>
          <a:stretch/>
        </p:blipFill>
        <p:spPr>
          <a:xfrm>
            <a:off x="2005560" y="1440720"/>
            <a:ext cx="5495400" cy="19591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1"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Back to methodology section</a:t>
            </a:r>
            <a:endParaRPr b="0" lang="en-US" sz="4000" spc="-1" strike="noStrike">
              <a:latin typeface="Arial"/>
            </a:endParaRPr>
          </a:p>
        </p:txBody>
      </p:sp>
      <p:sp>
        <p:nvSpPr>
          <p:cNvPr id="452"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rmAutofit fontScale="74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t>
            </a:r>
            <a:r>
              <a:rPr b="0" lang="en-US" sz="2400" spc="-1" strike="noStrike">
                <a:solidFill>
                  <a:srgbClr val="ffffff"/>
                </a:solidFill>
                <a:latin typeface="Corbel"/>
                <a:ea typeface="DejaVu Sans"/>
              </a:rPr>
              <a:t>over70 percent of the students preferred language-skills courses over other courses”</a:t>
            </a:r>
            <a:endParaRPr b="0" lang="en-US" sz="24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400" spc="-1" strike="noStrike">
                <a:solidFill>
                  <a:srgbClr val="ffffff"/>
                </a:solidFill>
                <a:latin typeface="Corbel"/>
                <a:ea typeface="DejaVu Sans"/>
              </a:rPr>
              <a:t>“</a:t>
            </a:r>
            <a:r>
              <a:rPr b="0" lang="en-US" sz="2400" spc="-1" strike="noStrike">
                <a:solidFill>
                  <a:srgbClr val="ffffff"/>
                </a:solidFill>
                <a:latin typeface="Corbel"/>
                <a:ea typeface="DejaVu Sans"/>
              </a:rPr>
              <a:t>of the 41 percent who planned to seek employment, an </a:t>
            </a:r>
            <a:r>
              <a:rPr b="1" lang="en-US" sz="3200" spc="-1" strike="noStrike">
                <a:solidFill>
                  <a:srgbClr val="ffffff"/>
                </a:solidFill>
                <a:latin typeface="Corbel"/>
                <a:ea typeface="DejaVu Sans"/>
              </a:rPr>
              <a:t>overwhelming </a:t>
            </a:r>
            <a:r>
              <a:rPr b="0" lang="en-US" sz="2400" spc="-1" strike="noStrike">
                <a:solidFill>
                  <a:srgbClr val="ffffff"/>
                </a:solidFill>
                <a:latin typeface="Corbel"/>
                <a:ea typeface="DejaVu Sans"/>
              </a:rPr>
              <a:t>majority of respondents (82%)disliked the idea of content-driven design (Design 1)” </a:t>
            </a:r>
            <a:endParaRPr b="0" lang="en-US" sz="2400" spc="-1" strike="noStrike">
              <a:latin typeface="Arial"/>
            </a:endParaRPr>
          </a:p>
          <a:p>
            <a:pPr>
              <a:lnSpc>
                <a:spcPct val="90000"/>
              </a:lnSpc>
              <a:spcBef>
                <a:spcPts val="1199"/>
              </a:spcBef>
              <a:spcAft>
                <a:spcPts val="201"/>
              </a:spcAft>
            </a:pPr>
            <a:endParaRPr b="0" lang="en-US" sz="2400" spc="-1" strike="noStrike">
              <a:latin typeface="Arial"/>
            </a:endParaRPr>
          </a:p>
        </p:txBody>
      </p:sp>
      <p:pic>
        <p:nvPicPr>
          <p:cNvPr id="453" name="Picture 3_32" descr=""/>
          <p:cNvPicPr/>
          <p:nvPr/>
        </p:nvPicPr>
        <p:blipFill>
          <a:blip r:embed="rId1"/>
          <a:stretch/>
        </p:blipFill>
        <p:spPr>
          <a:xfrm>
            <a:off x="2005560" y="1440720"/>
            <a:ext cx="5495400" cy="1959120"/>
          </a:xfrm>
          <a:prstGeom prst="rect">
            <a:avLst/>
          </a:prstGeom>
          <a:ln>
            <a:noFill/>
          </a:ln>
        </p:spPr>
      </p:pic>
      <p:sp>
        <p:nvSpPr>
          <p:cNvPr id="454" name="CustomShape 3"/>
          <p:cNvSpPr/>
          <p:nvPr/>
        </p:nvSpPr>
        <p:spPr>
          <a:xfrm>
            <a:off x="7481160" y="2652840"/>
            <a:ext cx="2896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96 participants </a:t>
            </a:r>
            <a:endParaRPr b="0" lang="en-US" sz="2400" spc="-1" strike="noStrike">
              <a:latin typeface="Arial"/>
            </a:endParaRPr>
          </a:p>
        </p:txBody>
      </p:sp>
      <p:sp>
        <p:nvSpPr>
          <p:cNvPr id="455" name="CustomShape 4"/>
          <p:cNvSpPr/>
          <p:nvPr/>
        </p:nvSpPr>
        <p:spPr>
          <a:xfrm>
            <a:off x="8629200" y="4244400"/>
            <a:ext cx="1711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39 students</a:t>
            </a:r>
            <a:endParaRPr b="0" lang="en-US" sz="1800" spc="-1" strike="noStrike">
              <a:latin typeface="Arial"/>
            </a:endParaRPr>
          </a:p>
        </p:txBody>
      </p:sp>
      <p:sp>
        <p:nvSpPr>
          <p:cNvPr id="456" name="CustomShape 5"/>
          <p:cNvSpPr/>
          <p:nvPr/>
        </p:nvSpPr>
        <p:spPr>
          <a:xfrm>
            <a:off x="2620440" y="4958280"/>
            <a:ext cx="15775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32 students</a:t>
            </a:r>
            <a:endParaRPr b="0" lang="en-US" sz="2400" spc="-1" strike="noStrike">
              <a:latin typeface="Arial"/>
            </a:endParaRPr>
          </a:p>
        </p:txBody>
      </p:sp>
      <p:sp>
        <p:nvSpPr>
          <p:cNvPr id="457" name="CustomShape 6"/>
          <p:cNvSpPr/>
          <p:nvPr/>
        </p:nvSpPr>
        <p:spPr>
          <a:xfrm>
            <a:off x="7555680" y="1654560"/>
            <a:ext cx="24350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274 students</a:t>
            </a:r>
            <a:endParaRPr b="0" lang="en-US" sz="2400" spc="-1" strike="noStrike">
              <a:latin typeface="Arial"/>
            </a:endParaRPr>
          </a:p>
        </p:txBody>
      </p:sp>
      <p:sp>
        <p:nvSpPr>
          <p:cNvPr id="458" name="CustomShape 7"/>
          <p:cNvSpPr/>
          <p:nvPr/>
        </p:nvSpPr>
        <p:spPr>
          <a:xfrm>
            <a:off x="8568000" y="2036520"/>
            <a:ext cx="360360" cy="614520"/>
          </a:xfrm>
          <a:prstGeom prst="downArrow">
            <a:avLst>
              <a:gd name="adj1" fmla="val 50000"/>
              <a:gd name="adj2" fmla="val 50000"/>
            </a:avLst>
          </a:prstGeom>
          <a:solidFill>
            <a:srgbClr val="1cade4"/>
          </a:solidFill>
          <a:ln w="25560">
            <a:solidFill>
              <a:srgbClr val="147fa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9"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460"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Small numbers again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Beware of percentages!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1"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Iq test </a:t>
            </a:r>
            <a:endParaRPr b="0" lang="en-US" sz="4000" spc="-1" strike="noStrike">
              <a:latin typeface="Arial"/>
            </a:endParaRPr>
          </a:p>
        </p:txBody>
      </p:sp>
      <p:sp>
        <p:nvSpPr>
          <p:cNvPr id="462" name="CustomShape 2"/>
          <p:cNvSpPr/>
          <p:nvPr/>
        </p:nvSpPr>
        <p:spPr>
          <a:xfrm>
            <a:off x="994320" y="1663200"/>
            <a:ext cx="8087040" cy="3475800"/>
          </a:xfrm>
          <a:prstGeom prst="rect">
            <a:avLst/>
          </a:prstGeom>
          <a:noFill/>
          <a:ln>
            <a:noFill/>
          </a:ln>
        </p:spPr>
        <p:style>
          <a:lnRef idx="0"/>
          <a:fillRef idx="0"/>
          <a:effectRef idx="0"/>
          <a:fontRef idx="minor"/>
        </p:style>
      </p:sp>
      <p:pic>
        <p:nvPicPr>
          <p:cNvPr id="463" name="Picture 2_17" descr="Two Kids Cartoon Images, Stock Photos &amp;amp; Vectors | Shutterstock"/>
          <p:cNvPicPr/>
          <p:nvPr/>
        </p:nvPicPr>
        <p:blipFill>
          <a:blip r:embed="rId1"/>
          <a:stretch/>
        </p:blipFill>
        <p:spPr>
          <a:xfrm>
            <a:off x="3665880" y="2664720"/>
            <a:ext cx="2045520" cy="2203200"/>
          </a:xfrm>
          <a:prstGeom prst="rect">
            <a:avLst/>
          </a:prstGeom>
          <a:ln>
            <a:noFill/>
          </a:ln>
        </p:spPr>
      </p:pic>
      <p:pic>
        <p:nvPicPr>
          <p:cNvPr id="464" name="Picture 4_16" descr="99 Logo Vector (.AI) Free Download"/>
          <p:cNvPicPr/>
          <p:nvPr/>
        </p:nvPicPr>
        <p:blipFill>
          <a:blip r:embed="rId2"/>
          <a:stretch/>
        </p:blipFill>
        <p:spPr>
          <a:xfrm>
            <a:off x="684720" y="2664720"/>
            <a:ext cx="2360880" cy="2360880"/>
          </a:xfrm>
          <a:prstGeom prst="rect">
            <a:avLst/>
          </a:prstGeom>
          <a:ln>
            <a:noFill/>
          </a:ln>
        </p:spPr>
      </p:pic>
      <p:pic>
        <p:nvPicPr>
          <p:cNvPr id="465" name="Picture 6_5" descr="102 Logo Design Number 102 Eps Stock Vector (Royalty Free) 1587225241"/>
          <p:cNvPicPr/>
          <p:nvPr/>
        </p:nvPicPr>
        <p:blipFill>
          <a:blip r:embed="rId3"/>
          <a:stretch/>
        </p:blipFill>
        <p:spPr>
          <a:xfrm>
            <a:off x="6832800" y="2743920"/>
            <a:ext cx="2045520" cy="22032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increased lifespan by 2 years on average</a:t>
            </a:r>
            <a:endParaRPr b="0" lang="en-US" sz="4000" spc="-1" strike="noStrike">
              <a:latin typeface="Arial"/>
            </a:endParaRPr>
          </a:p>
        </p:txBody>
      </p:sp>
      <p:sp>
        <p:nvSpPr>
          <p:cNvPr id="467" name="CustomShape 2"/>
          <p:cNvSpPr/>
          <p:nvPr/>
        </p:nvSpPr>
        <p:spPr>
          <a:xfrm>
            <a:off x="994320" y="1663200"/>
            <a:ext cx="8087040" cy="3475800"/>
          </a:xfrm>
          <a:prstGeom prst="rect">
            <a:avLst/>
          </a:prstGeom>
          <a:noFill/>
          <a:ln>
            <a:noFill/>
          </a:ln>
        </p:spPr>
        <p:style>
          <a:lnRef idx="0"/>
          <a:fillRef idx="0"/>
          <a:effectRef idx="0"/>
          <a:fontRef idx="minor"/>
        </p:style>
      </p:sp>
      <p:pic>
        <p:nvPicPr>
          <p:cNvPr id="468" name="Picture 4_19" descr=""/>
          <p:cNvPicPr/>
          <p:nvPr/>
        </p:nvPicPr>
        <p:blipFill>
          <a:blip r:embed="rId1"/>
          <a:stretch/>
        </p:blipFill>
        <p:spPr>
          <a:xfrm>
            <a:off x="2836800" y="2212200"/>
            <a:ext cx="4790520" cy="27068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than 80% of Dentists recommend Colgate</a:t>
            </a:r>
            <a:endParaRPr b="0" lang="en-US" sz="4000" spc="-1" strike="noStrike">
              <a:latin typeface="Arial"/>
            </a:endParaRPr>
          </a:p>
        </p:txBody>
      </p:sp>
      <p:sp>
        <p:nvSpPr>
          <p:cNvPr id="470" name="CustomShape 2"/>
          <p:cNvSpPr/>
          <p:nvPr/>
        </p:nvSpPr>
        <p:spPr>
          <a:xfrm>
            <a:off x="994320" y="1663200"/>
            <a:ext cx="8087040" cy="3475800"/>
          </a:xfrm>
          <a:prstGeom prst="rect">
            <a:avLst/>
          </a:prstGeom>
          <a:noFill/>
          <a:ln>
            <a:noFill/>
          </a:ln>
        </p:spPr>
        <p:style>
          <a:lnRef idx="0"/>
          <a:fillRef idx="0"/>
          <a:effectRef idx="0"/>
          <a:fontRef idx="minor"/>
        </p:style>
      </p:sp>
      <p:pic>
        <p:nvPicPr>
          <p:cNvPr id="471" name="Picture 3_35" descr=""/>
          <p:cNvPicPr/>
          <p:nvPr/>
        </p:nvPicPr>
        <p:blipFill>
          <a:blip r:embed="rId1"/>
          <a:stretch/>
        </p:blipFill>
        <p:spPr>
          <a:xfrm>
            <a:off x="2326320" y="1864080"/>
            <a:ext cx="5196240" cy="3455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340" name="CustomShape 2"/>
          <p:cNvSpPr/>
          <p:nvPr/>
        </p:nvSpPr>
        <p:spPr>
          <a:xfrm>
            <a:off x="994320" y="1663200"/>
            <a:ext cx="8087040" cy="3475440"/>
          </a:xfrm>
          <a:prstGeom prst="rect">
            <a:avLst/>
          </a:prstGeom>
          <a:noFill/>
          <a:ln>
            <a:noFill/>
          </a:ln>
        </p:spPr>
        <p:style>
          <a:lnRef idx="0"/>
          <a:fillRef idx="0"/>
          <a:effectRef idx="0"/>
          <a:fontRef idx="minor"/>
        </p:style>
      </p:sp>
      <p:pic>
        <p:nvPicPr>
          <p:cNvPr id="341" name="Picture 3_100" descr=""/>
          <p:cNvPicPr/>
          <p:nvPr/>
        </p:nvPicPr>
        <p:blipFill>
          <a:blip r:embed="rId1"/>
          <a:stretch/>
        </p:blipFill>
        <p:spPr>
          <a:xfrm>
            <a:off x="794160" y="1663200"/>
            <a:ext cx="6700320" cy="3699720"/>
          </a:xfrm>
          <a:prstGeom prst="rect">
            <a:avLst/>
          </a:prstGeom>
          <a:ln>
            <a:noFill/>
          </a:ln>
        </p:spPr>
      </p:pic>
      <p:sp>
        <p:nvSpPr>
          <p:cNvPr id="342" name="CustomShape 3"/>
          <p:cNvSpPr/>
          <p:nvPr/>
        </p:nvSpPr>
        <p:spPr>
          <a:xfrm>
            <a:off x="6766920" y="4860720"/>
            <a:ext cx="2759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than 80% of Dentists recommend Colgate</a:t>
            </a:r>
            <a:endParaRPr b="0" lang="en-US" sz="4000" spc="-1" strike="noStrike">
              <a:latin typeface="Arial"/>
            </a:endParaRPr>
          </a:p>
        </p:txBody>
      </p:sp>
      <p:sp>
        <p:nvSpPr>
          <p:cNvPr id="473" name="CustomShape 2"/>
          <p:cNvSpPr/>
          <p:nvPr/>
        </p:nvSpPr>
        <p:spPr>
          <a:xfrm>
            <a:off x="994320" y="1663200"/>
            <a:ext cx="8087040" cy="3475800"/>
          </a:xfrm>
          <a:prstGeom prst="rect">
            <a:avLst/>
          </a:prstGeom>
          <a:noFill/>
          <a:ln>
            <a:noFill/>
          </a:ln>
        </p:spPr>
        <p:style>
          <a:lnRef idx="0"/>
          <a:fillRef idx="0"/>
          <a:effectRef idx="0"/>
          <a:fontRef idx="minor"/>
        </p:style>
      </p:sp>
      <p:pic>
        <p:nvPicPr>
          <p:cNvPr id="474" name="Picture 3_34" descr=""/>
          <p:cNvPicPr/>
          <p:nvPr/>
        </p:nvPicPr>
        <p:blipFill>
          <a:blip r:embed="rId1"/>
          <a:stretch/>
        </p:blipFill>
        <p:spPr>
          <a:xfrm>
            <a:off x="743400" y="1864080"/>
            <a:ext cx="5196240" cy="3455640"/>
          </a:xfrm>
          <a:prstGeom prst="rect">
            <a:avLst/>
          </a:prstGeom>
          <a:ln>
            <a:noFill/>
          </a:ln>
        </p:spPr>
      </p:pic>
      <p:sp>
        <p:nvSpPr>
          <p:cNvPr id="475" name="CustomShape 3"/>
          <p:cNvSpPr/>
          <p:nvPr/>
        </p:nvSpPr>
        <p:spPr>
          <a:xfrm>
            <a:off x="6192360" y="2296800"/>
            <a:ext cx="50378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In 2007, Colgate was ordered by the</a:t>
            </a:r>
            <a:endParaRPr b="0" lang="en-US" sz="1800" spc="-1" strike="noStrike">
              <a:latin typeface="Arial"/>
            </a:endParaRPr>
          </a:p>
          <a:p>
            <a:pPr>
              <a:lnSpc>
                <a:spcPct val="100000"/>
              </a:lnSpc>
            </a:pPr>
            <a:r>
              <a:rPr b="1" lang="en-US" sz="1800" spc="-1" strike="noStrike">
                <a:solidFill>
                  <a:srgbClr val="ffffff"/>
                </a:solidFill>
                <a:latin typeface="Corbel"/>
                <a:ea typeface="DejaVu Sans"/>
              </a:rPr>
              <a:t> </a:t>
            </a:r>
            <a:r>
              <a:rPr b="1" lang="en-US" sz="1800" spc="-1" strike="noStrike">
                <a:solidFill>
                  <a:srgbClr val="ffffff"/>
                </a:solidFill>
                <a:latin typeface="Corbel"/>
                <a:ea typeface="DejaVu Sans"/>
              </a:rPr>
              <a:t>Advertising Standards Authority (ASA)</a:t>
            </a:r>
            <a:endParaRPr b="0" lang="en-US" sz="1800" spc="-1" strike="noStrike">
              <a:latin typeface="Arial"/>
            </a:endParaRPr>
          </a:p>
          <a:p>
            <a:pPr>
              <a:lnSpc>
                <a:spcPct val="100000"/>
              </a:lnSpc>
            </a:pPr>
            <a:r>
              <a:rPr b="1" lang="en-US" sz="1800" spc="-1" strike="noStrike">
                <a:solidFill>
                  <a:srgbClr val="ffffff"/>
                </a:solidFill>
                <a:latin typeface="Corbel"/>
                <a:ea typeface="DejaVu Sans"/>
              </a:rPr>
              <a:t> </a:t>
            </a:r>
            <a:r>
              <a:rPr b="1" lang="en-US" sz="1800" spc="-1" strike="noStrike">
                <a:solidFill>
                  <a:srgbClr val="ffffff"/>
                </a:solidFill>
                <a:latin typeface="Corbel"/>
                <a:ea typeface="DejaVu Sans"/>
              </a:rPr>
              <a:t>of the U.K. to abandon their claim</a:t>
            </a:r>
            <a:endParaRPr b="0" lang="en-US" sz="1800" spc="-1" strike="noStrike">
              <a:latin typeface="Arial"/>
            </a:endParaRPr>
          </a:p>
        </p:txBody>
      </p:sp>
      <p:sp>
        <p:nvSpPr>
          <p:cNvPr id="476" name="CustomShape 4"/>
          <p:cNvSpPr/>
          <p:nvPr/>
        </p:nvSpPr>
        <p:spPr>
          <a:xfrm>
            <a:off x="7989480" y="5168880"/>
            <a:ext cx="876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 question</a:t>
            </a:r>
            <a:endParaRPr b="0" lang="en-US" sz="4000" spc="-1" strike="noStrike">
              <a:latin typeface="Arial"/>
            </a:endParaRPr>
          </a:p>
        </p:txBody>
      </p:sp>
      <p:sp>
        <p:nvSpPr>
          <p:cNvPr id="478"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toothpaste do u recommened? (more than 1 answer possible)</a:t>
            </a:r>
            <a:endParaRPr b="0" lang="en-US" sz="2200" spc="-1" strike="noStrike">
              <a:latin typeface="Arial"/>
            </a:endParaRPr>
          </a:p>
          <a:p>
            <a:pPr marL="457200" indent="-455040">
              <a:lnSpc>
                <a:spcPct val="90000"/>
              </a:lnSpc>
              <a:spcBef>
                <a:spcPts val="1199"/>
              </a:spcBef>
              <a:spcAft>
                <a:spcPts val="201"/>
              </a:spcAft>
              <a:buClr>
                <a:srgbClr val="ffffff"/>
              </a:buClr>
              <a:buFont typeface="StarSymbol"/>
              <a:buAutoNum type="arabicPeriod"/>
            </a:pPr>
            <a:r>
              <a:rPr b="0" lang="en-US" sz="2200" spc="-1" strike="noStrike">
                <a:solidFill>
                  <a:srgbClr val="ffffff"/>
                </a:solidFill>
                <a:latin typeface="Corbel"/>
                <a:ea typeface="DejaVu Sans"/>
              </a:rPr>
              <a:t>colgate </a:t>
            </a:r>
            <a:endParaRPr b="0" lang="en-US" sz="2200" spc="-1" strike="noStrike">
              <a:latin typeface="Arial"/>
            </a:endParaRPr>
          </a:p>
          <a:p>
            <a:pPr marL="457200" indent="-455040">
              <a:lnSpc>
                <a:spcPct val="90000"/>
              </a:lnSpc>
              <a:spcBef>
                <a:spcPts val="1199"/>
              </a:spcBef>
              <a:spcAft>
                <a:spcPts val="201"/>
              </a:spcAft>
              <a:buClr>
                <a:srgbClr val="ffffff"/>
              </a:buClr>
              <a:buFont typeface="StarSymbol"/>
              <a:buAutoNum type="arabicPeriod"/>
            </a:pPr>
            <a:r>
              <a:rPr b="0" lang="en-US" sz="2200" spc="-1" strike="noStrike">
                <a:solidFill>
                  <a:srgbClr val="ffffff"/>
                </a:solidFill>
                <a:latin typeface="Corbel"/>
                <a:ea typeface="DejaVu Sans"/>
              </a:rPr>
              <a:t>sensodyne </a:t>
            </a:r>
            <a:endParaRPr b="0" lang="en-US" sz="2200" spc="-1" strike="noStrike">
              <a:latin typeface="Arial"/>
            </a:endParaRPr>
          </a:p>
          <a:p>
            <a:pPr marL="457200" indent="-455040">
              <a:lnSpc>
                <a:spcPct val="90000"/>
              </a:lnSpc>
              <a:spcBef>
                <a:spcPts val="1199"/>
              </a:spcBef>
              <a:spcAft>
                <a:spcPts val="201"/>
              </a:spcAft>
              <a:buClr>
                <a:srgbClr val="ffffff"/>
              </a:buClr>
              <a:buFont typeface="StarSymbol"/>
              <a:buAutoNum type="arabicPeriod"/>
            </a:pPr>
            <a:r>
              <a:rPr b="0" lang="en-US" sz="2200" spc="-1" strike="noStrike">
                <a:solidFill>
                  <a:srgbClr val="ffffff"/>
                </a:solidFill>
                <a:latin typeface="Corbel"/>
                <a:ea typeface="DejaVu Sans"/>
              </a:rPr>
              <a:t>Miswak </a:t>
            </a:r>
            <a:endParaRPr b="0" lang="en-US" sz="2200" spc="-1" strike="noStrike">
              <a:latin typeface="Arial"/>
            </a:endParaRPr>
          </a:p>
          <a:p>
            <a:pPr marL="457200" indent="-455040">
              <a:lnSpc>
                <a:spcPct val="90000"/>
              </a:lnSpc>
              <a:spcBef>
                <a:spcPts val="1199"/>
              </a:spcBef>
              <a:spcAft>
                <a:spcPts val="201"/>
              </a:spcAft>
              <a:buClr>
                <a:srgbClr val="ffffff"/>
              </a:buClr>
              <a:buFont typeface="StarSymbol"/>
              <a:buAutoNum type="arabicPeriod"/>
            </a:pP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misleading</a:t>
            </a:r>
            <a:endParaRPr b="0" lang="en-US" sz="4000" spc="-1" strike="noStrike">
              <a:latin typeface="Arial"/>
            </a:endParaRPr>
          </a:p>
        </p:txBody>
      </p:sp>
      <p:sp>
        <p:nvSpPr>
          <p:cNvPr id="480" name="CustomShape 2"/>
          <p:cNvSpPr/>
          <p:nvPr/>
        </p:nvSpPr>
        <p:spPr>
          <a:xfrm>
            <a:off x="994320" y="1663200"/>
            <a:ext cx="8087040" cy="3475800"/>
          </a:xfrm>
          <a:prstGeom prst="rect">
            <a:avLst/>
          </a:prstGeom>
          <a:noFill/>
          <a:ln>
            <a:noFill/>
          </a:ln>
        </p:spPr>
        <p:style>
          <a:lnRef idx="0"/>
          <a:fillRef idx="0"/>
          <a:effectRef idx="0"/>
          <a:fontRef idx="minor"/>
        </p:style>
      </p:sp>
      <p:pic>
        <p:nvPicPr>
          <p:cNvPr id="481" name="Picture 2_16" descr="Dabur Miswak Toothpaste And Tooth Brush Free - 190 gm : Buy Online Oral  Care at Best Prices in Egypt | Souq.com"/>
          <p:cNvPicPr/>
          <p:nvPr/>
        </p:nvPicPr>
        <p:blipFill>
          <a:blip r:embed="rId1"/>
          <a:stretch/>
        </p:blipFill>
        <p:spPr>
          <a:xfrm>
            <a:off x="758880" y="1965960"/>
            <a:ext cx="5859000" cy="2869920"/>
          </a:xfrm>
          <a:prstGeom prst="rect">
            <a:avLst/>
          </a:prstGeom>
          <a:ln>
            <a:noFill/>
          </a:ln>
        </p:spPr>
      </p:pic>
      <p:sp>
        <p:nvSpPr>
          <p:cNvPr id="482" name="CustomShape 3"/>
          <p:cNvSpPr/>
          <p:nvPr/>
        </p:nvSpPr>
        <p:spPr>
          <a:xfrm>
            <a:off x="6828480" y="4041720"/>
            <a:ext cx="32032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Come back </a:t>
            </a:r>
            <a:r>
              <a:rPr b="1" lang="en-US" sz="3200" spc="-1" strike="noStrike">
                <a:solidFill>
                  <a:srgbClr val="ffffff"/>
                </a:solidFill>
                <a:latin typeface="Wingdings"/>
                <a:ea typeface="DejaVu Sans"/>
              </a:rPr>
              <a:t></a:t>
            </a:r>
            <a:r>
              <a:rPr b="1" lang="en-US" sz="3200" spc="-1" strike="noStrike">
                <a:solidFill>
                  <a:srgbClr val="ffffff"/>
                </a:solidFill>
                <a:latin typeface="Corbel"/>
                <a:ea typeface="DejaVu Sans"/>
              </a:rPr>
              <a:t> </a:t>
            </a:r>
            <a:endParaRPr b="0" lang="en-US" sz="3200" spc="-1" strike="noStrike">
              <a:latin typeface="Arial"/>
            </a:endParaRPr>
          </a:p>
        </p:txBody>
      </p:sp>
      <p:sp>
        <p:nvSpPr>
          <p:cNvPr id="483" name="CustomShape 4"/>
          <p:cNvSpPr/>
          <p:nvPr/>
        </p:nvSpPr>
        <p:spPr>
          <a:xfrm>
            <a:off x="6824520" y="5168880"/>
            <a:ext cx="2215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Small numbers??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485"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Multiple answer questions …. A totally different scenario!</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Where is the mean?</a:t>
            </a:r>
            <a:endParaRPr b="0" lang="en-US" sz="4000" spc="-1" strike="noStrike">
              <a:latin typeface="Arial"/>
            </a:endParaRPr>
          </a:p>
        </p:txBody>
      </p:sp>
      <p:sp>
        <p:nvSpPr>
          <p:cNvPr id="487" name="CustomShape 2"/>
          <p:cNvSpPr/>
          <p:nvPr/>
        </p:nvSpPr>
        <p:spPr>
          <a:xfrm>
            <a:off x="994320" y="1663200"/>
            <a:ext cx="8087040" cy="3475800"/>
          </a:xfrm>
          <a:prstGeom prst="rect">
            <a:avLst/>
          </a:prstGeom>
          <a:noFill/>
          <a:ln>
            <a:noFill/>
          </a:ln>
        </p:spPr>
        <p:style>
          <a:lnRef idx="0"/>
          <a:fillRef idx="0"/>
          <a:effectRef idx="0"/>
          <a:fontRef idx="minor"/>
        </p:style>
      </p:sp>
      <p:pic>
        <p:nvPicPr>
          <p:cNvPr id="488" name="Picture 3_37" descr=""/>
          <p:cNvPicPr/>
          <p:nvPr/>
        </p:nvPicPr>
        <p:blipFill>
          <a:blip r:embed="rId1"/>
          <a:stretch/>
        </p:blipFill>
        <p:spPr>
          <a:xfrm>
            <a:off x="2111040" y="1663200"/>
            <a:ext cx="5522400" cy="39675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994320" y="234720"/>
            <a:ext cx="8087040" cy="1245600"/>
          </a:xfrm>
          <a:prstGeom prst="rect">
            <a:avLst/>
          </a:prstGeom>
          <a:noFill/>
          <a:ln>
            <a:noFill/>
          </a:ln>
        </p:spPr>
        <p:style>
          <a:lnRef idx="0"/>
          <a:fillRef idx="0"/>
          <a:effectRef idx="0"/>
          <a:fontRef idx="minor"/>
        </p:style>
      </p:sp>
      <p:sp>
        <p:nvSpPr>
          <p:cNvPr id="490" name="CustomShape 2"/>
          <p:cNvSpPr/>
          <p:nvPr/>
        </p:nvSpPr>
        <p:spPr>
          <a:xfrm>
            <a:off x="994320" y="1663200"/>
            <a:ext cx="8087040" cy="3475800"/>
          </a:xfrm>
          <a:prstGeom prst="rect">
            <a:avLst/>
          </a:prstGeom>
          <a:noFill/>
          <a:ln>
            <a:noFill/>
          </a:ln>
        </p:spPr>
        <p:style>
          <a:lnRef idx="0"/>
          <a:fillRef idx="0"/>
          <a:effectRef idx="0"/>
          <a:fontRef idx="minor"/>
        </p:style>
      </p:sp>
      <p:pic>
        <p:nvPicPr>
          <p:cNvPr id="491" name="Picture 3_36" descr=""/>
          <p:cNvPicPr/>
          <p:nvPr/>
        </p:nvPicPr>
        <p:blipFill>
          <a:blip r:embed="rId1"/>
          <a:stretch/>
        </p:blipFill>
        <p:spPr>
          <a:xfrm>
            <a:off x="2111040" y="1624680"/>
            <a:ext cx="5480640" cy="3910320"/>
          </a:xfrm>
          <a:prstGeom prst="rect">
            <a:avLst/>
          </a:prstGeom>
          <a:ln>
            <a:noFill/>
          </a:ln>
        </p:spPr>
      </p:pic>
      <p:sp>
        <p:nvSpPr>
          <p:cNvPr id="492" name="CustomShape 3"/>
          <p:cNvSpPr/>
          <p:nvPr/>
        </p:nvSpPr>
        <p:spPr>
          <a:xfrm>
            <a:off x="7090920" y="3580920"/>
            <a:ext cx="34988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000" spc="-1" strike="noStrike">
                <a:solidFill>
                  <a:srgbClr val="ffffff"/>
                </a:solidFill>
                <a:latin typeface="Corbel"/>
                <a:ea typeface="DejaVu Sans"/>
              </a:rPr>
              <a:t>politicians, marketers, </a:t>
            </a:r>
            <a:endParaRPr b="0" lang="en-US" sz="2000" spc="-1" strike="noStrike">
              <a:latin typeface="Arial"/>
            </a:endParaRPr>
          </a:p>
          <a:p>
            <a:pPr>
              <a:lnSpc>
                <a:spcPct val="100000"/>
              </a:lnSpc>
            </a:pPr>
            <a:r>
              <a:rPr b="1" lang="en-US" sz="2000" spc="-1" strike="noStrike">
                <a:solidFill>
                  <a:srgbClr val="ffffff"/>
                </a:solidFill>
                <a:latin typeface="Corbel"/>
                <a:ea typeface="DejaVu Sans"/>
              </a:rPr>
              <a:t>and CEOs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3" name="CustomShape 1"/>
          <p:cNvSpPr/>
          <p:nvPr/>
        </p:nvSpPr>
        <p:spPr>
          <a:xfrm>
            <a:off x="994320" y="234720"/>
            <a:ext cx="8087040" cy="1245600"/>
          </a:xfrm>
          <a:prstGeom prst="rect">
            <a:avLst/>
          </a:prstGeom>
          <a:noFill/>
          <a:ln>
            <a:noFill/>
          </a:ln>
        </p:spPr>
        <p:style>
          <a:lnRef idx="0"/>
          <a:fillRef idx="0"/>
          <a:effectRef idx="0"/>
          <a:fontRef idx="minor"/>
        </p:style>
      </p:sp>
      <p:sp>
        <p:nvSpPr>
          <p:cNvPr id="494"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rmAutofit/>
          </a:bodyPr>
          <a:p>
            <a:pPr marL="182880" indent="-180720">
              <a:lnSpc>
                <a:spcPct val="90000"/>
              </a:lnSpc>
              <a:spcBef>
                <a:spcPts val="1199"/>
              </a:spcBef>
              <a:spcAft>
                <a:spcPts val="201"/>
              </a:spcAft>
              <a:buClr>
                <a:srgbClr val="ffffff"/>
              </a:buClr>
              <a:buFont typeface="Wingdings" charset="2"/>
              <a:buChar char=""/>
            </a:pPr>
            <a:r>
              <a:rPr b="1" lang="en-US" sz="3200" spc="-1" strike="noStrike">
                <a:solidFill>
                  <a:srgbClr val="ffffff"/>
                </a:solidFill>
                <a:latin typeface="Corbel"/>
                <a:ea typeface="DejaVu Sans"/>
              </a:rPr>
              <a:t>90% of Drivers Consider Themselves Above Average</a:t>
            </a:r>
            <a:endParaRPr b="0" lang="en-US" sz="3200" spc="-1" strike="noStrike">
              <a:latin typeface="Arial"/>
            </a:endParaRPr>
          </a:p>
          <a:p>
            <a:pPr>
              <a:lnSpc>
                <a:spcPct val="90000"/>
              </a:lnSpc>
              <a:spcBef>
                <a:spcPts val="1199"/>
              </a:spcBef>
              <a:spcAft>
                <a:spcPts val="201"/>
              </a:spcAft>
            </a:pPr>
            <a:endParaRPr b="0" lang="en-US" sz="3200" spc="-1" strike="noStrike">
              <a:latin typeface="Arial"/>
            </a:endParaRPr>
          </a:p>
          <a:p>
            <a:pPr>
              <a:lnSpc>
                <a:spcPct val="90000"/>
              </a:lnSpc>
              <a:spcBef>
                <a:spcPts val="1199"/>
              </a:spcBef>
              <a:spcAft>
                <a:spcPts val="201"/>
              </a:spcAft>
            </a:pPr>
            <a:endParaRPr b="0" lang="en-US" sz="3200" spc="-1" strike="noStrike">
              <a:latin typeface="Arial"/>
            </a:endParaRPr>
          </a:p>
          <a:p>
            <a:pPr>
              <a:lnSpc>
                <a:spcPct val="90000"/>
              </a:lnSpc>
              <a:spcBef>
                <a:spcPts val="1199"/>
              </a:spcBef>
              <a:spcAft>
                <a:spcPts val="201"/>
              </a:spcAft>
            </a:pPr>
            <a:endParaRPr b="0" lang="en-US" sz="3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1" lang="en-US" sz="3200" spc="-1" strike="noStrike">
                <a:solidFill>
                  <a:srgbClr val="ffffff"/>
                </a:solidFill>
                <a:latin typeface="Corbel"/>
                <a:ea typeface="DejaVu Sans"/>
              </a:rPr>
              <a:t>What u think?</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5"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And now?</a:t>
            </a:r>
            <a:endParaRPr b="0" lang="en-US" sz="4000" spc="-1" strike="noStrike">
              <a:latin typeface="Arial"/>
            </a:endParaRPr>
          </a:p>
        </p:txBody>
      </p:sp>
      <p:sp>
        <p:nvSpPr>
          <p:cNvPr id="496" name="CustomShape 2"/>
          <p:cNvSpPr/>
          <p:nvPr/>
        </p:nvSpPr>
        <p:spPr>
          <a:xfrm>
            <a:off x="994320" y="1663200"/>
            <a:ext cx="8087040" cy="3475800"/>
          </a:xfrm>
          <a:prstGeom prst="rect">
            <a:avLst/>
          </a:prstGeom>
          <a:noFill/>
          <a:ln>
            <a:noFill/>
          </a:ln>
        </p:spPr>
        <p:style>
          <a:lnRef idx="0"/>
          <a:fillRef idx="0"/>
          <a:effectRef idx="0"/>
          <a:fontRef idx="minor"/>
        </p:style>
      </p:sp>
      <p:pic>
        <p:nvPicPr>
          <p:cNvPr id="497" name="Picture 4_18" descr=""/>
          <p:cNvPicPr/>
          <p:nvPr/>
        </p:nvPicPr>
        <p:blipFill>
          <a:blip r:embed="rId1"/>
          <a:stretch/>
        </p:blipFill>
        <p:spPr>
          <a:xfrm>
            <a:off x="456480" y="1663200"/>
            <a:ext cx="5342760" cy="3883680"/>
          </a:xfrm>
          <a:prstGeom prst="rect">
            <a:avLst/>
          </a:prstGeom>
          <a:ln>
            <a:noFill/>
          </a:ln>
        </p:spPr>
      </p:pic>
      <p:sp>
        <p:nvSpPr>
          <p:cNvPr id="498" name="CustomShape 3"/>
          <p:cNvSpPr/>
          <p:nvPr/>
        </p:nvSpPr>
        <p:spPr>
          <a:xfrm>
            <a:off x="5378040" y="5192280"/>
            <a:ext cx="3675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do we call this point?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9"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Makes sense?</a:t>
            </a:r>
            <a:endParaRPr b="0" lang="en-US" sz="4000" spc="-1" strike="noStrike">
              <a:latin typeface="Arial"/>
            </a:endParaRPr>
          </a:p>
        </p:txBody>
      </p:sp>
      <p:sp>
        <p:nvSpPr>
          <p:cNvPr id="500" name="CustomShape 2"/>
          <p:cNvSpPr/>
          <p:nvPr/>
        </p:nvSpPr>
        <p:spPr>
          <a:xfrm>
            <a:off x="994320" y="1663200"/>
            <a:ext cx="8087040" cy="3475800"/>
          </a:xfrm>
          <a:prstGeom prst="rect">
            <a:avLst/>
          </a:prstGeom>
          <a:noFill/>
          <a:ln>
            <a:noFill/>
          </a:ln>
        </p:spPr>
        <p:style>
          <a:lnRef idx="0"/>
          <a:fillRef idx="0"/>
          <a:effectRef idx="0"/>
          <a:fontRef idx="minor"/>
        </p:style>
      </p:sp>
      <p:sp>
        <p:nvSpPr>
          <p:cNvPr id="501" name="CustomShape 3"/>
          <p:cNvSpPr/>
          <p:nvPr/>
        </p:nvSpPr>
        <p:spPr>
          <a:xfrm>
            <a:off x="-299520" y="2082960"/>
            <a:ext cx="106768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a:t>
            </a:r>
            <a:r>
              <a:rPr b="1" lang="en-US" sz="3200" spc="-1" strike="noStrike">
                <a:solidFill>
                  <a:srgbClr val="ffffff"/>
                </a:solidFill>
                <a:latin typeface="Corbel"/>
                <a:ea typeface="DejaVu Sans"/>
              </a:rPr>
              <a:t>Majority of people live longer than average”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2"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Makes sense?</a:t>
            </a:r>
            <a:endParaRPr b="0" lang="en-US" sz="4000" spc="-1" strike="noStrike">
              <a:latin typeface="Arial"/>
            </a:endParaRPr>
          </a:p>
        </p:txBody>
      </p:sp>
      <p:sp>
        <p:nvSpPr>
          <p:cNvPr id="503" name="CustomShape 2"/>
          <p:cNvSpPr/>
          <p:nvPr/>
        </p:nvSpPr>
        <p:spPr>
          <a:xfrm>
            <a:off x="994320" y="1663200"/>
            <a:ext cx="8087040" cy="3475800"/>
          </a:xfrm>
          <a:prstGeom prst="rect">
            <a:avLst/>
          </a:prstGeom>
          <a:noFill/>
          <a:ln>
            <a:noFill/>
          </a:ln>
        </p:spPr>
        <p:style>
          <a:lnRef idx="0"/>
          <a:fillRef idx="0"/>
          <a:effectRef idx="0"/>
          <a:fontRef idx="minor"/>
        </p:style>
      </p:sp>
      <p:sp>
        <p:nvSpPr>
          <p:cNvPr id="504" name="CustomShape 3"/>
          <p:cNvSpPr/>
          <p:nvPr/>
        </p:nvSpPr>
        <p:spPr>
          <a:xfrm>
            <a:off x="-1870560" y="1496880"/>
            <a:ext cx="106768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a:t>
            </a:r>
            <a:r>
              <a:rPr b="1" lang="en-US" sz="3200" spc="-1" strike="noStrike">
                <a:solidFill>
                  <a:srgbClr val="ffffff"/>
                </a:solidFill>
                <a:latin typeface="Corbel"/>
                <a:ea typeface="DejaVu Sans"/>
              </a:rPr>
              <a:t>Majority of people live longer than average”</a:t>
            </a:r>
            <a:endParaRPr b="0" lang="en-US" sz="3200" spc="-1" strike="noStrike">
              <a:latin typeface="Arial"/>
            </a:endParaRPr>
          </a:p>
        </p:txBody>
      </p:sp>
      <p:pic>
        <p:nvPicPr>
          <p:cNvPr id="505" name="Picture 4_21" descr=""/>
          <p:cNvPicPr/>
          <p:nvPr/>
        </p:nvPicPr>
        <p:blipFill>
          <a:blip r:embed="rId1"/>
          <a:stretch/>
        </p:blipFill>
        <p:spPr>
          <a:xfrm>
            <a:off x="4270320" y="1995120"/>
            <a:ext cx="5700600" cy="36727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stats vs ML?</a:t>
            </a:r>
            <a:endParaRPr b="0" lang="en-US" sz="4000" spc="-1" strike="noStrike">
              <a:latin typeface="Arial"/>
            </a:endParaRPr>
          </a:p>
        </p:txBody>
      </p:sp>
      <p:sp>
        <p:nvSpPr>
          <p:cNvPr id="344" name="CustomShape 2"/>
          <p:cNvSpPr/>
          <p:nvPr/>
        </p:nvSpPr>
        <p:spPr>
          <a:xfrm>
            <a:off x="994320" y="1663200"/>
            <a:ext cx="8087040" cy="3475440"/>
          </a:xfrm>
          <a:prstGeom prst="rect">
            <a:avLst/>
          </a:prstGeom>
          <a:noFill/>
          <a:ln>
            <a:noFill/>
          </a:ln>
        </p:spPr>
        <p:style>
          <a:lnRef idx="0"/>
          <a:fillRef idx="0"/>
          <a:effectRef idx="0"/>
          <a:fontRef idx="minor"/>
        </p:style>
      </p:sp>
      <p:pic>
        <p:nvPicPr>
          <p:cNvPr id="345" name="Picture 3_101" descr=""/>
          <p:cNvPicPr/>
          <p:nvPr/>
        </p:nvPicPr>
        <p:blipFill>
          <a:blip r:embed="rId1"/>
          <a:stretch/>
        </p:blipFill>
        <p:spPr>
          <a:xfrm>
            <a:off x="1990440" y="1697400"/>
            <a:ext cx="4581720" cy="2526120"/>
          </a:xfrm>
          <a:prstGeom prst="rect">
            <a:avLst/>
          </a:prstGeom>
          <a:ln>
            <a:noFill/>
          </a:ln>
        </p:spPr>
      </p:pic>
      <p:pic>
        <p:nvPicPr>
          <p:cNvPr id="346" name="Picture 4_58" descr=""/>
          <p:cNvPicPr/>
          <p:nvPr/>
        </p:nvPicPr>
        <p:blipFill>
          <a:blip r:embed="rId2"/>
          <a:stretch/>
        </p:blipFill>
        <p:spPr>
          <a:xfrm>
            <a:off x="1990440" y="4572000"/>
            <a:ext cx="4366080" cy="419760"/>
          </a:xfrm>
          <a:prstGeom prst="rect">
            <a:avLst/>
          </a:prstGeom>
          <a:ln>
            <a:noFill/>
          </a:ln>
        </p:spPr>
      </p:pic>
      <p:pic>
        <p:nvPicPr>
          <p:cNvPr id="347" name="Picture 5_16" descr=""/>
          <p:cNvPicPr/>
          <p:nvPr/>
        </p:nvPicPr>
        <p:blipFill>
          <a:blip r:embed="rId3"/>
          <a:stretch/>
        </p:blipFill>
        <p:spPr>
          <a:xfrm>
            <a:off x="6898320" y="2061720"/>
            <a:ext cx="3178800" cy="147708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507"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When to use mean/median?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8"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509" name="CustomShape 2"/>
          <p:cNvSpPr/>
          <p:nvPr/>
        </p:nvSpPr>
        <p:spPr>
          <a:xfrm>
            <a:off x="994320" y="1663200"/>
            <a:ext cx="8087040" cy="3475800"/>
          </a:xfrm>
          <a:prstGeom prst="rect">
            <a:avLst/>
          </a:prstGeom>
          <a:noFill/>
          <a:ln>
            <a:noFill/>
          </a:ln>
        </p:spPr>
        <p:style>
          <a:lnRef idx="0"/>
          <a:fillRef idx="0"/>
          <a:effectRef idx="0"/>
          <a:fontRef idx="minor"/>
        </p:style>
      </p:sp>
      <p:pic>
        <p:nvPicPr>
          <p:cNvPr id="510" name="Picture 2_19" descr="Animation of New York City Stock Footage Video (100% Royalty-free) 28030699  | Shutterstock"/>
          <p:cNvPicPr/>
          <p:nvPr/>
        </p:nvPicPr>
        <p:blipFill>
          <a:blip r:embed="rId1"/>
          <a:stretch/>
        </p:blipFill>
        <p:spPr>
          <a:xfrm>
            <a:off x="841680" y="1663200"/>
            <a:ext cx="5903280" cy="3778200"/>
          </a:xfrm>
          <a:prstGeom prst="rect">
            <a:avLst/>
          </a:prstGeom>
          <a:ln>
            <a:noFill/>
          </a:ln>
        </p:spPr>
      </p:pic>
      <p:sp>
        <p:nvSpPr>
          <p:cNvPr id="511" name="CustomShape 3"/>
          <p:cNvSpPr/>
          <p:nvPr/>
        </p:nvSpPr>
        <p:spPr>
          <a:xfrm>
            <a:off x="7060680" y="2852640"/>
            <a:ext cx="301716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ffffff"/>
                </a:solidFill>
                <a:latin typeface="Corbel"/>
                <a:ea typeface="DejaVu Sans"/>
              </a:rPr>
              <a:t>289 murders in 2018</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2"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Context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513" name="CustomShape 2"/>
          <p:cNvSpPr/>
          <p:nvPr/>
        </p:nvSpPr>
        <p:spPr>
          <a:xfrm>
            <a:off x="994320" y="1663200"/>
            <a:ext cx="8087040" cy="3475800"/>
          </a:xfrm>
          <a:prstGeom prst="rect">
            <a:avLst/>
          </a:prstGeom>
          <a:noFill/>
          <a:ln>
            <a:noFill/>
          </a:ln>
        </p:spPr>
        <p:style>
          <a:lnRef idx="0"/>
          <a:fillRef idx="0"/>
          <a:effectRef idx="0"/>
          <a:fontRef idx="minor"/>
        </p:style>
      </p:sp>
      <p:pic>
        <p:nvPicPr>
          <p:cNvPr id="514" name="Picture 2_18" descr="Animation of New York City Stock Footage Video (100% Royalty-free) 28030699  | Shutterstock"/>
          <p:cNvPicPr/>
          <p:nvPr/>
        </p:nvPicPr>
        <p:blipFill>
          <a:blip r:embed="rId1"/>
          <a:stretch/>
        </p:blipFill>
        <p:spPr>
          <a:xfrm>
            <a:off x="841680" y="1663200"/>
            <a:ext cx="5903280" cy="3778200"/>
          </a:xfrm>
          <a:prstGeom prst="rect">
            <a:avLst/>
          </a:prstGeom>
          <a:ln>
            <a:noFill/>
          </a:ln>
        </p:spPr>
      </p:pic>
      <p:sp>
        <p:nvSpPr>
          <p:cNvPr id="515" name="CustomShape 3"/>
          <p:cNvSpPr/>
          <p:nvPr/>
        </p:nvSpPr>
        <p:spPr>
          <a:xfrm>
            <a:off x="7060680" y="2852640"/>
            <a:ext cx="301716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ffffff"/>
                </a:solidFill>
                <a:latin typeface="Corbel"/>
                <a:ea typeface="DejaVu Sans"/>
              </a:rPr>
              <a:t>289 murders in 2018</a:t>
            </a:r>
            <a:endParaRPr b="0" lang="en-US" sz="2800" spc="-1" strike="noStrike">
              <a:latin typeface="Arial"/>
            </a:endParaRPr>
          </a:p>
        </p:txBody>
      </p:sp>
      <p:sp>
        <p:nvSpPr>
          <p:cNvPr id="516" name="CustomShape 4"/>
          <p:cNvSpPr/>
          <p:nvPr/>
        </p:nvSpPr>
        <p:spPr>
          <a:xfrm>
            <a:off x="6199200" y="3553200"/>
            <a:ext cx="458100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2245 murders in 1990</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7"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Unemployment </a:t>
            </a:r>
            <a:endParaRPr b="0" lang="en-US" sz="4000" spc="-1" strike="noStrike">
              <a:latin typeface="Arial"/>
            </a:endParaRPr>
          </a:p>
        </p:txBody>
      </p:sp>
      <p:sp>
        <p:nvSpPr>
          <p:cNvPr id="518"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2019      20%</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2020      13% </a:t>
            </a:r>
            <a:endParaRPr b="0" lang="en-US" sz="2200" spc="-1" strike="noStrike">
              <a:latin typeface="Arial"/>
            </a:endParaRPr>
          </a:p>
        </p:txBody>
      </p:sp>
      <p:pic>
        <p:nvPicPr>
          <p:cNvPr id="519" name="Picture 3_39" descr=""/>
          <p:cNvPicPr/>
          <p:nvPr/>
        </p:nvPicPr>
        <p:blipFill>
          <a:blip r:embed="rId1"/>
          <a:stretch/>
        </p:blipFill>
        <p:spPr>
          <a:xfrm>
            <a:off x="4164840" y="1429920"/>
            <a:ext cx="3972600" cy="355032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0"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Changed definition</a:t>
            </a:r>
            <a:endParaRPr b="0" lang="en-US" sz="4000" spc="-1" strike="noStrike">
              <a:latin typeface="Arial"/>
            </a:endParaRPr>
          </a:p>
        </p:txBody>
      </p:sp>
      <p:sp>
        <p:nvSpPr>
          <p:cNvPr id="521" name="CustomShape 2"/>
          <p:cNvSpPr/>
          <p:nvPr/>
        </p:nvSpPr>
        <p:spPr>
          <a:xfrm>
            <a:off x="994320" y="1663200"/>
            <a:ext cx="8087040" cy="3475800"/>
          </a:xfrm>
          <a:prstGeom prst="rect">
            <a:avLst/>
          </a:prstGeom>
          <a:noFill/>
          <a:ln>
            <a:noFill/>
          </a:ln>
        </p:spPr>
        <p:style>
          <a:lnRef idx="0"/>
          <a:fillRef idx="0"/>
          <a:effectRef idx="0"/>
          <a:fontRef idx="minor"/>
        </p:style>
      </p:sp>
      <p:pic>
        <p:nvPicPr>
          <p:cNvPr id="522" name="Picture 2_21" descr="Think Depressed Shows Lost Hope And Anxious Stock Illustration -  Illustration of thinking, reflect: 42201726"/>
          <p:cNvPicPr/>
          <p:nvPr/>
        </p:nvPicPr>
        <p:blipFill>
          <a:blip r:embed="rId1"/>
          <a:stretch/>
        </p:blipFill>
        <p:spPr>
          <a:xfrm>
            <a:off x="2310480" y="1663200"/>
            <a:ext cx="5185800" cy="388872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3"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 </a:t>
            </a:r>
            <a:endParaRPr b="0" lang="en-US" sz="4000" spc="-1" strike="noStrike">
              <a:latin typeface="Arial"/>
            </a:endParaRPr>
          </a:p>
        </p:txBody>
      </p:sp>
      <p:sp>
        <p:nvSpPr>
          <p:cNvPr id="524"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Always have a reference</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Check definitions and ensure their consistency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5"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Don’t Place Too Much Faith in any One Statistic</a:t>
            </a:r>
            <a:endParaRPr b="0" lang="en-US" sz="4000" spc="-1" strike="noStrike">
              <a:latin typeface="Arial"/>
            </a:endParaRPr>
          </a:p>
        </p:txBody>
      </p:sp>
      <p:sp>
        <p:nvSpPr>
          <p:cNvPr id="526"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How to Lie with Statistics”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view any single statistic with skepticism.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ea typeface="DejaVu Sans"/>
              </a:rPr>
              <a:t>Any number represents a distillation of a set of data, which was taken on a sample of a population by mistake-prone humans, using imperfect tools, in constantly changing conditions at a single point in time.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7"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Enough?</a:t>
            </a:r>
            <a:endParaRPr b="0" lang="en-US" sz="4000" spc="-1" strike="noStrike">
              <a:latin typeface="Arial"/>
            </a:endParaRPr>
          </a:p>
        </p:txBody>
      </p:sp>
      <p:sp>
        <p:nvSpPr>
          <p:cNvPr id="528"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The data was analyzed by another human, who works for an institution, which may have outside funders with differing motivations. Finally, the statistic or graph was delivered to you by a publisher that has its own interests in getting you to believe one idea.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to learn more?</a:t>
            </a:r>
            <a:endParaRPr b="0" lang="en-US" sz="4000" spc="-1" strike="noStrike">
              <a:latin typeface="Arial"/>
            </a:endParaRPr>
          </a:p>
        </p:txBody>
      </p:sp>
      <p:sp>
        <p:nvSpPr>
          <p:cNvPr id="530" name="CustomShape 2"/>
          <p:cNvSpPr/>
          <p:nvPr/>
        </p:nvSpPr>
        <p:spPr>
          <a:xfrm>
            <a:off x="994320" y="1663200"/>
            <a:ext cx="8087040" cy="3475800"/>
          </a:xfrm>
          <a:prstGeom prst="rect">
            <a:avLst/>
          </a:prstGeom>
          <a:noFill/>
          <a:ln>
            <a:noFill/>
          </a:ln>
        </p:spPr>
        <p:style>
          <a:lnRef idx="0"/>
          <a:fillRef idx="0"/>
          <a:effectRef idx="0"/>
          <a:fontRef idx="minor"/>
        </p:style>
      </p:sp>
      <p:pic>
        <p:nvPicPr>
          <p:cNvPr id="531" name="Picture 3_38" descr=""/>
          <p:cNvPicPr/>
          <p:nvPr/>
        </p:nvPicPr>
        <p:blipFill>
          <a:blip r:embed="rId1"/>
          <a:stretch/>
        </p:blipFill>
        <p:spPr>
          <a:xfrm>
            <a:off x="1089000" y="2359800"/>
            <a:ext cx="7897680" cy="243180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Enough lies. Let’s work!</a:t>
            </a:r>
            <a:endParaRPr b="0" lang="en-US" sz="4000" spc="-1" strike="noStrike">
              <a:latin typeface="Arial"/>
            </a:endParaRPr>
          </a:p>
        </p:txBody>
      </p:sp>
      <p:sp>
        <p:nvSpPr>
          <p:cNvPr id="533"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conduct descriptive statistics?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ur life easier?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994320" y="234720"/>
            <a:ext cx="8087040" cy="1245240"/>
          </a:xfrm>
          <a:prstGeom prst="rect">
            <a:avLst/>
          </a:prstGeom>
          <a:noFill/>
          <a:ln>
            <a:noFill/>
          </a:ln>
        </p:spPr>
        <p:style>
          <a:lnRef idx="0"/>
          <a:fillRef idx="0"/>
          <a:effectRef idx="0"/>
          <a:fontRef idx="minor"/>
        </p:style>
      </p:sp>
      <p:sp>
        <p:nvSpPr>
          <p:cNvPr id="349" name="CustomShape 2"/>
          <p:cNvSpPr/>
          <p:nvPr/>
        </p:nvSpPr>
        <p:spPr>
          <a:xfrm>
            <a:off x="994320" y="1663200"/>
            <a:ext cx="8087040" cy="3475440"/>
          </a:xfrm>
          <a:prstGeom prst="rect">
            <a:avLst/>
          </a:prstGeom>
          <a:noFill/>
          <a:ln>
            <a:noFill/>
          </a:ln>
        </p:spPr>
        <p:style>
          <a:lnRef idx="0"/>
          <a:fillRef idx="0"/>
          <a:effectRef idx="0"/>
          <a:fontRef idx="minor"/>
        </p:style>
      </p:sp>
      <p:sp>
        <p:nvSpPr>
          <p:cNvPr id="350" name="CustomShape 3"/>
          <p:cNvSpPr/>
          <p:nvPr/>
        </p:nvSpPr>
        <p:spPr>
          <a:xfrm>
            <a:off x="529200" y="2283120"/>
            <a:ext cx="9885960" cy="359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500" spc="-1" strike="noStrike">
                <a:solidFill>
                  <a:srgbClr val="ffffff"/>
                </a:solidFill>
                <a:latin typeface="Corbel"/>
                <a:ea typeface="DejaVu Sans"/>
              </a:rPr>
              <a:t>Make data useful</a:t>
            </a:r>
            <a:endParaRPr b="0" lang="en-US" sz="11500" spc="-1" strike="noStrike">
              <a:latin typeface="Arial"/>
            </a:endParaRPr>
          </a:p>
        </p:txBody>
      </p:sp>
      <p:pic>
        <p:nvPicPr>
          <p:cNvPr id="351" name="Picture 4_59" descr=""/>
          <p:cNvPicPr/>
          <p:nvPr/>
        </p:nvPicPr>
        <p:blipFill>
          <a:blip r:embed="rId1"/>
          <a:stretch/>
        </p:blipFill>
        <p:spPr>
          <a:xfrm>
            <a:off x="6780240" y="4023720"/>
            <a:ext cx="1651680" cy="16441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Real life </a:t>
            </a:r>
            <a:endParaRPr b="0" lang="en-US" sz="4000" spc="-1" strike="noStrike">
              <a:latin typeface="Arial"/>
            </a:endParaRPr>
          </a:p>
        </p:txBody>
      </p:sp>
      <p:sp>
        <p:nvSpPr>
          <p:cNvPr id="535" name="CustomShape 2"/>
          <p:cNvSpPr/>
          <p:nvPr/>
        </p:nvSpPr>
        <p:spPr>
          <a:xfrm>
            <a:off x="994320" y="1663200"/>
            <a:ext cx="8087040" cy="3475800"/>
          </a:xfrm>
          <a:prstGeom prst="rect">
            <a:avLst/>
          </a:prstGeom>
          <a:noFill/>
          <a:ln>
            <a:noFill/>
          </a:ln>
        </p:spPr>
        <p:style>
          <a:lnRef idx="0"/>
          <a:fillRef idx="0"/>
          <a:effectRef idx="0"/>
          <a:fontRef idx="minor"/>
        </p:style>
      </p:sp>
      <p:pic>
        <p:nvPicPr>
          <p:cNvPr id="536" name="Picture 3_41" descr=""/>
          <p:cNvPicPr/>
          <p:nvPr/>
        </p:nvPicPr>
        <p:blipFill>
          <a:blip r:embed="rId1"/>
          <a:stretch/>
        </p:blipFill>
        <p:spPr>
          <a:xfrm>
            <a:off x="306360" y="1826640"/>
            <a:ext cx="5326200" cy="2014200"/>
          </a:xfrm>
          <a:prstGeom prst="rect">
            <a:avLst/>
          </a:prstGeom>
          <a:ln>
            <a:noFill/>
          </a:ln>
        </p:spPr>
      </p:pic>
      <p:pic>
        <p:nvPicPr>
          <p:cNvPr id="537" name="Picture 4_20" descr=""/>
          <p:cNvPicPr/>
          <p:nvPr/>
        </p:nvPicPr>
        <p:blipFill>
          <a:blip r:embed="rId2"/>
          <a:stretch/>
        </p:blipFill>
        <p:spPr>
          <a:xfrm>
            <a:off x="6322320" y="1663200"/>
            <a:ext cx="3203640" cy="388116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specialties </a:t>
            </a:r>
            <a:endParaRPr b="0" lang="en-US" sz="4000" spc="-1" strike="noStrike">
              <a:latin typeface="Arial"/>
            </a:endParaRPr>
          </a:p>
        </p:txBody>
      </p:sp>
      <p:sp>
        <p:nvSpPr>
          <p:cNvPr id="539" name="CustomShape 2"/>
          <p:cNvSpPr/>
          <p:nvPr/>
        </p:nvSpPr>
        <p:spPr>
          <a:xfrm>
            <a:off x="994320" y="1663200"/>
            <a:ext cx="8087040" cy="3475800"/>
          </a:xfrm>
          <a:prstGeom prst="rect">
            <a:avLst/>
          </a:prstGeom>
          <a:noFill/>
          <a:ln>
            <a:noFill/>
          </a:ln>
        </p:spPr>
        <p:style>
          <a:lnRef idx="0"/>
          <a:fillRef idx="0"/>
          <a:effectRef idx="0"/>
          <a:fontRef idx="minor"/>
        </p:style>
      </p:sp>
      <p:pic>
        <p:nvPicPr>
          <p:cNvPr id="540" name="Picture 3_40" descr=""/>
          <p:cNvPicPr/>
          <p:nvPr/>
        </p:nvPicPr>
        <p:blipFill>
          <a:blip r:embed="rId1"/>
          <a:stretch/>
        </p:blipFill>
        <p:spPr>
          <a:xfrm>
            <a:off x="5003640" y="1663200"/>
            <a:ext cx="5074200" cy="1935360"/>
          </a:xfrm>
          <a:prstGeom prst="rect">
            <a:avLst/>
          </a:prstGeom>
          <a:ln>
            <a:noFill/>
          </a:ln>
        </p:spPr>
      </p:pic>
      <p:pic>
        <p:nvPicPr>
          <p:cNvPr id="541" name="Picture 4_23" descr=""/>
          <p:cNvPicPr/>
          <p:nvPr/>
        </p:nvPicPr>
        <p:blipFill>
          <a:blip r:embed="rId2"/>
          <a:stretch/>
        </p:blipFill>
        <p:spPr>
          <a:xfrm>
            <a:off x="3857760" y="3661200"/>
            <a:ext cx="6220080" cy="2006640"/>
          </a:xfrm>
          <a:prstGeom prst="rect">
            <a:avLst/>
          </a:prstGeom>
          <a:ln>
            <a:noFill/>
          </a:ln>
        </p:spPr>
      </p:pic>
      <p:pic>
        <p:nvPicPr>
          <p:cNvPr id="542" name="Picture 5_3" descr=""/>
          <p:cNvPicPr/>
          <p:nvPr/>
        </p:nvPicPr>
        <p:blipFill>
          <a:blip r:embed="rId3"/>
          <a:stretch/>
        </p:blipFill>
        <p:spPr>
          <a:xfrm>
            <a:off x="0" y="1584000"/>
            <a:ext cx="4847760" cy="201420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994320" y="234720"/>
            <a:ext cx="8087040" cy="1245600"/>
          </a:xfrm>
          <a:prstGeom prst="rect">
            <a:avLst/>
          </a:prstGeom>
          <a:noFill/>
          <a:ln>
            <a:noFill/>
          </a:ln>
        </p:spPr>
        <p:style>
          <a:lnRef idx="0"/>
          <a:fillRef idx="0"/>
          <a:effectRef idx="0"/>
          <a:fontRef idx="minor"/>
        </p:style>
      </p:sp>
      <p:sp>
        <p:nvSpPr>
          <p:cNvPr id="544"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u="sng">
                <a:solidFill>
                  <a:srgbClr val="0000ff"/>
                </a:solidFill>
                <a:uFillTx/>
                <a:latin typeface="Corbel"/>
                <a:ea typeface="DejaVu Sans"/>
                <a:hlinkClick r:id="rId1"/>
              </a:rPr>
              <a:t>https://pypi.org/project/tableone</a:t>
            </a:r>
            <a:r>
              <a:rPr b="0" lang="en-US" sz="2200" spc="-1" strike="noStrike" u="sng">
                <a:solidFill>
                  <a:srgbClr val="0000ff"/>
                </a:solidFill>
                <a:uFillTx/>
                <a:latin typeface="Corbel"/>
                <a:ea typeface="DejaVu Sans"/>
                <a:hlinkClick r:id="rId2"/>
              </a:rPr>
              <a:t>/</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545" name="Picture 3_43" descr=""/>
          <p:cNvPicPr/>
          <p:nvPr/>
        </p:nvPicPr>
        <p:blipFill>
          <a:blip r:embed="rId3"/>
          <a:stretch/>
        </p:blipFill>
        <p:spPr>
          <a:xfrm>
            <a:off x="2094120" y="1743840"/>
            <a:ext cx="5889600" cy="217980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happened?</a:t>
            </a:r>
            <a:endParaRPr b="0" lang="en-US" sz="4000" spc="-1" strike="noStrike">
              <a:latin typeface="Arial"/>
            </a:endParaRPr>
          </a:p>
        </p:txBody>
      </p:sp>
      <p:sp>
        <p:nvSpPr>
          <p:cNvPr id="547" name="CustomShape 2"/>
          <p:cNvSpPr/>
          <p:nvPr/>
        </p:nvSpPr>
        <p:spPr>
          <a:xfrm>
            <a:off x="994320" y="1663200"/>
            <a:ext cx="8087040" cy="3475800"/>
          </a:xfrm>
          <a:prstGeom prst="rect">
            <a:avLst/>
          </a:prstGeom>
          <a:noFill/>
          <a:ln>
            <a:noFill/>
          </a:ln>
        </p:spPr>
        <p:style>
          <a:lnRef idx="0"/>
          <a:fillRef idx="0"/>
          <a:effectRef idx="0"/>
          <a:fontRef idx="minor"/>
        </p:style>
      </p:sp>
      <p:pic>
        <p:nvPicPr>
          <p:cNvPr id="548" name="Picture 3_42" descr=""/>
          <p:cNvPicPr/>
          <p:nvPr/>
        </p:nvPicPr>
        <p:blipFill>
          <a:blip r:embed="rId1"/>
          <a:stretch/>
        </p:blipFill>
        <p:spPr>
          <a:xfrm>
            <a:off x="281520" y="1663200"/>
            <a:ext cx="4755240" cy="1927800"/>
          </a:xfrm>
          <a:prstGeom prst="rect">
            <a:avLst/>
          </a:prstGeom>
          <a:ln>
            <a:noFill/>
          </a:ln>
        </p:spPr>
      </p:pic>
      <p:pic>
        <p:nvPicPr>
          <p:cNvPr id="549" name="Picture 4_22" descr=""/>
          <p:cNvPicPr/>
          <p:nvPr/>
        </p:nvPicPr>
        <p:blipFill>
          <a:blip r:embed="rId2"/>
          <a:stretch/>
        </p:blipFill>
        <p:spPr>
          <a:xfrm>
            <a:off x="5196600" y="1663200"/>
            <a:ext cx="4881240" cy="3314160"/>
          </a:xfrm>
          <a:prstGeom prst="rect">
            <a:avLst/>
          </a:prstGeom>
          <a:ln>
            <a:noFill/>
          </a:ln>
        </p:spPr>
      </p:pic>
      <p:pic>
        <p:nvPicPr>
          <p:cNvPr id="550" name="Picture 5_2" descr=""/>
          <p:cNvPicPr/>
          <p:nvPr/>
        </p:nvPicPr>
        <p:blipFill>
          <a:blip r:embed="rId3"/>
          <a:stretch/>
        </p:blipFill>
        <p:spPr>
          <a:xfrm>
            <a:off x="994320" y="3898440"/>
            <a:ext cx="1221480" cy="142128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flexibility?</a:t>
            </a:r>
            <a:endParaRPr b="0" lang="en-US" sz="4000" spc="-1" strike="noStrike">
              <a:latin typeface="Arial"/>
            </a:endParaRPr>
          </a:p>
        </p:txBody>
      </p:sp>
      <p:sp>
        <p:nvSpPr>
          <p:cNvPr id="552" name="CustomShape 2"/>
          <p:cNvSpPr/>
          <p:nvPr/>
        </p:nvSpPr>
        <p:spPr>
          <a:xfrm>
            <a:off x="994320" y="1663200"/>
            <a:ext cx="8087040" cy="3475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u="sng">
                <a:solidFill>
                  <a:srgbClr val="0000ff"/>
                </a:solidFill>
                <a:uFillTx/>
                <a:latin typeface="Corbel"/>
                <a:ea typeface="DejaVu Sans"/>
                <a:hlinkClick r:id="rId1"/>
              </a:rPr>
              <a:t>http://www.danieldsjoberg.com/gtsummary</a:t>
            </a:r>
            <a:r>
              <a:rPr b="0" lang="en-US" sz="2200" spc="-1" strike="noStrike" u="sng">
                <a:solidFill>
                  <a:srgbClr val="0000ff"/>
                </a:solidFill>
                <a:uFillTx/>
                <a:latin typeface="Corbel"/>
                <a:ea typeface="DejaVu Sans"/>
                <a:hlinkClick r:id="rId2"/>
              </a:rPr>
              <a:t>/</a:t>
            </a:r>
            <a:r>
              <a:rPr b="0" lang="en-US" sz="2200" spc="-1" strike="noStrike">
                <a:solidFill>
                  <a:srgbClr val="ffffff"/>
                </a:solidFill>
                <a:latin typeface="Corbel"/>
                <a:ea typeface="DejaVu Sans"/>
              </a:rPr>
              <a:t> </a:t>
            </a:r>
            <a:endParaRPr b="0" lang="en-US" sz="2200" spc="-1" strike="noStrike">
              <a:latin typeface="Arial"/>
            </a:endParaRPr>
          </a:p>
        </p:txBody>
      </p:sp>
      <p:pic>
        <p:nvPicPr>
          <p:cNvPr id="553" name="Picture 3_45" descr=""/>
          <p:cNvPicPr/>
          <p:nvPr/>
        </p:nvPicPr>
        <p:blipFill>
          <a:blip r:embed="rId3"/>
          <a:stretch/>
        </p:blipFill>
        <p:spPr>
          <a:xfrm>
            <a:off x="834840" y="2373840"/>
            <a:ext cx="8899920" cy="205380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994320" y="234720"/>
            <a:ext cx="8087040" cy="1245600"/>
          </a:xfrm>
          <a:prstGeom prst="rect">
            <a:avLst/>
          </a:prstGeom>
          <a:noFill/>
          <a:ln>
            <a:noFill/>
          </a:ln>
        </p:spPr>
        <p:style>
          <a:lnRef idx="0"/>
          <a:fillRef idx="0"/>
          <a:effectRef idx="0"/>
          <a:fontRef idx="minor"/>
        </p:style>
      </p:sp>
      <p:sp>
        <p:nvSpPr>
          <p:cNvPr id="555" name="CustomShape 2"/>
          <p:cNvSpPr/>
          <p:nvPr/>
        </p:nvSpPr>
        <p:spPr>
          <a:xfrm>
            <a:off x="994320" y="1663200"/>
            <a:ext cx="8087040" cy="3475800"/>
          </a:xfrm>
          <a:prstGeom prst="rect">
            <a:avLst/>
          </a:prstGeom>
          <a:noFill/>
          <a:ln>
            <a:noFill/>
          </a:ln>
        </p:spPr>
        <p:style>
          <a:lnRef idx="0"/>
          <a:fillRef idx="0"/>
          <a:effectRef idx="0"/>
          <a:fontRef idx="minor"/>
        </p:style>
      </p:sp>
      <p:pic>
        <p:nvPicPr>
          <p:cNvPr id="556" name="Picture 3_44" descr=""/>
          <p:cNvPicPr/>
          <p:nvPr/>
        </p:nvPicPr>
        <p:blipFill>
          <a:blip r:embed="rId1"/>
          <a:stretch/>
        </p:blipFill>
        <p:spPr>
          <a:xfrm>
            <a:off x="1082160" y="1747800"/>
            <a:ext cx="7913520" cy="217224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994320" y="234720"/>
            <a:ext cx="8087040" cy="1245600"/>
          </a:xfrm>
          <a:prstGeom prst="rect">
            <a:avLst/>
          </a:prstGeom>
          <a:noFill/>
          <a:ln>
            <a:noFill/>
          </a:ln>
        </p:spPr>
        <p:style>
          <a:lnRef idx="0"/>
          <a:fillRef idx="0"/>
          <a:effectRef idx="0"/>
          <a:fontRef idx="minor"/>
        </p:style>
      </p:sp>
      <p:sp>
        <p:nvSpPr>
          <p:cNvPr id="558" name="CustomShape 2"/>
          <p:cNvSpPr/>
          <p:nvPr/>
        </p:nvSpPr>
        <p:spPr>
          <a:xfrm>
            <a:off x="994320" y="1663200"/>
            <a:ext cx="8087040" cy="3475800"/>
          </a:xfrm>
          <a:prstGeom prst="rect">
            <a:avLst/>
          </a:prstGeom>
          <a:noFill/>
          <a:ln>
            <a:noFill/>
          </a:ln>
        </p:spPr>
        <p:style>
          <a:lnRef idx="0"/>
          <a:fillRef idx="0"/>
          <a:effectRef idx="0"/>
          <a:fontRef idx="minor"/>
        </p:style>
      </p:sp>
      <p:pic>
        <p:nvPicPr>
          <p:cNvPr id="559" name="Picture 3_47" descr=""/>
          <p:cNvPicPr/>
          <p:nvPr/>
        </p:nvPicPr>
        <p:blipFill>
          <a:blip r:embed="rId1"/>
          <a:stretch/>
        </p:blipFill>
        <p:spPr>
          <a:xfrm>
            <a:off x="226080" y="1663200"/>
            <a:ext cx="4250880" cy="2799360"/>
          </a:xfrm>
          <a:prstGeom prst="rect">
            <a:avLst/>
          </a:prstGeom>
          <a:ln>
            <a:noFill/>
          </a:ln>
        </p:spPr>
      </p:pic>
      <p:pic>
        <p:nvPicPr>
          <p:cNvPr id="560" name="Picture 4_25" descr=""/>
          <p:cNvPicPr/>
          <p:nvPr/>
        </p:nvPicPr>
        <p:blipFill>
          <a:blip r:embed="rId2"/>
          <a:stretch/>
        </p:blipFill>
        <p:spPr>
          <a:xfrm>
            <a:off x="4824720" y="1663200"/>
            <a:ext cx="5024880" cy="3107520"/>
          </a:xfrm>
          <a:prstGeom prst="rect">
            <a:avLst/>
          </a:prstGeom>
          <a:ln>
            <a:noFill/>
          </a:ln>
        </p:spPr>
      </p:pic>
      <p:pic>
        <p:nvPicPr>
          <p:cNvPr id="561" name="Picture 5_5" descr=""/>
          <p:cNvPicPr/>
          <p:nvPr/>
        </p:nvPicPr>
        <p:blipFill>
          <a:blip r:embed="rId3"/>
          <a:stretch/>
        </p:blipFill>
        <p:spPr>
          <a:xfrm>
            <a:off x="4824720" y="4953240"/>
            <a:ext cx="4125240" cy="62064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994320" y="234720"/>
            <a:ext cx="8087040" cy="1245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Useful notebook extensions </a:t>
            </a:r>
            <a:endParaRPr b="0" lang="en-US" sz="4000" spc="-1" strike="noStrike">
              <a:latin typeface="Arial"/>
            </a:endParaRPr>
          </a:p>
        </p:txBody>
      </p:sp>
      <p:sp>
        <p:nvSpPr>
          <p:cNvPr id="563" name="CustomShape 2"/>
          <p:cNvSpPr/>
          <p:nvPr/>
        </p:nvSpPr>
        <p:spPr>
          <a:xfrm>
            <a:off x="994320" y="1663200"/>
            <a:ext cx="8087040" cy="3475800"/>
          </a:xfrm>
          <a:prstGeom prst="rect">
            <a:avLst/>
          </a:prstGeom>
          <a:noFill/>
          <a:ln>
            <a:noFill/>
          </a:ln>
        </p:spPr>
        <p:style>
          <a:lnRef idx="0"/>
          <a:fillRef idx="0"/>
          <a:effectRef idx="0"/>
          <a:fontRef idx="minor"/>
        </p:style>
      </p:sp>
      <p:pic>
        <p:nvPicPr>
          <p:cNvPr id="564" name="Picture 3_46" descr=""/>
          <p:cNvPicPr/>
          <p:nvPr/>
        </p:nvPicPr>
        <p:blipFill>
          <a:blip r:embed="rId1"/>
          <a:stretch/>
        </p:blipFill>
        <p:spPr>
          <a:xfrm>
            <a:off x="948240" y="1446480"/>
            <a:ext cx="3471480" cy="565200"/>
          </a:xfrm>
          <a:prstGeom prst="rect">
            <a:avLst/>
          </a:prstGeom>
          <a:ln>
            <a:noFill/>
          </a:ln>
        </p:spPr>
      </p:pic>
      <p:pic>
        <p:nvPicPr>
          <p:cNvPr id="565" name="Picture 4_24" descr=""/>
          <p:cNvPicPr/>
          <p:nvPr/>
        </p:nvPicPr>
        <p:blipFill>
          <a:blip r:embed="rId2"/>
          <a:stretch/>
        </p:blipFill>
        <p:spPr>
          <a:xfrm>
            <a:off x="948240" y="2194560"/>
            <a:ext cx="3952080" cy="533520"/>
          </a:xfrm>
          <a:prstGeom prst="rect">
            <a:avLst/>
          </a:prstGeom>
          <a:ln>
            <a:noFill/>
          </a:ln>
        </p:spPr>
      </p:pic>
      <p:pic>
        <p:nvPicPr>
          <p:cNvPr id="566" name="Picture 5_4" descr=""/>
          <p:cNvPicPr/>
          <p:nvPr/>
        </p:nvPicPr>
        <p:blipFill>
          <a:blip r:embed="rId3"/>
          <a:stretch/>
        </p:blipFill>
        <p:spPr>
          <a:xfrm>
            <a:off x="948240" y="2895840"/>
            <a:ext cx="3676320" cy="533520"/>
          </a:xfrm>
          <a:prstGeom prst="rect">
            <a:avLst/>
          </a:prstGeom>
          <a:ln>
            <a:noFill/>
          </a:ln>
        </p:spPr>
      </p:pic>
      <p:pic>
        <p:nvPicPr>
          <p:cNvPr id="567" name="Picture 6_4" descr=""/>
          <p:cNvPicPr/>
          <p:nvPr/>
        </p:nvPicPr>
        <p:blipFill>
          <a:blip r:embed="rId4"/>
          <a:stretch/>
        </p:blipFill>
        <p:spPr>
          <a:xfrm>
            <a:off x="948240" y="3739320"/>
            <a:ext cx="2699640" cy="557280"/>
          </a:xfrm>
          <a:prstGeom prst="rect">
            <a:avLst/>
          </a:prstGeom>
          <a:ln>
            <a:noFill/>
          </a:ln>
        </p:spPr>
      </p:pic>
      <p:pic>
        <p:nvPicPr>
          <p:cNvPr id="568" name="Picture 7_0" descr=""/>
          <p:cNvPicPr/>
          <p:nvPr/>
        </p:nvPicPr>
        <p:blipFill>
          <a:blip r:embed="rId5"/>
          <a:stretch/>
        </p:blipFill>
        <p:spPr>
          <a:xfrm>
            <a:off x="948240" y="4515480"/>
            <a:ext cx="4077720" cy="541800"/>
          </a:xfrm>
          <a:prstGeom prst="rect">
            <a:avLst/>
          </a:prstGeom>
          <a:ln>
            <a:noFill/>
          </a:ln>
        </p:spPr>
      </p:pic>
      <p:pic>
        <p:nvPicPr>
          <p:cNvPr id="569" name="Picture 8_0" descr=""/>
          <p:cNvPicPr/>
          <p:nvPr/>
        </p:nvPicPr>
        <p:blipFill>
          <a:blip r:embed="rId6"/>
          <a:stretch/>
        </p:blipFill>
        <p:spPr>
          <a:xfrm>
            <a:off x="6037200" y="1142280"/>
            <a:ext cx="3424320" cy="470880"/>
          </a:xfrm>
          <a:prstGeom prst="rect">
            <a:avLst/>
          </a:prstGeom>
          <a:ln>
            <a:noFill/>
          </a:ln>
        </p:spPr>
      </p:pic>
      <p:pic>
        <p:nvPicPr>
          <p:cNvPr id="570" name="Picture 9_0" descr=""/>
          <p:cNvPicPr/>
          <p:nvPr/>
        </p:nvPicPr>
        <p:blipFill>
          <a:blip r:embed="rId7"/>
          <a:stretch/>
        </p:blipFill>
        <p:spPr>
          <a:xfrm>
            <a:off x="5674680" y="2134440"/>
            <a:ext cx="4148640" cy="494280"/>
          </a:xfrm>
          <a:prstGeom prst="rect">
            <a:avLst/>
          </a:prstGeom>
          <a:ln>
            <a:noFill/>
          </a:ln>
        </p:spPr>
      </p:pic>
      <p:pic>
        <p:nvPicPr>
          <p:cNvPr id="571" name="Picture 10_1" descr=""/>
          <p:cNvPicPr/>
          <p:nvPr/>
        </p:nvPicPr>
        <p:blipFill>
          <a:blip r:embed="rId8"/>
          <a:stretch/>
        </p:blipFill>
        <p:spPr>
          <a:xfrm>
            <a:off x="5619600" y="2946960"/>
            <a:ext cx="4259160" cy="486720"/>
          </a:xfrm>
          <a:prstGeom prst="rect">
            <a:avLst/>
          </a:prstGeom>
          <a:ln>
            <a:noFill/>
          </a:ln>
        </p:spPr>
      </p:pic>
      <p:pic>
        <p:nvPicPr>
          <p:cNvPr id="572" name="Picture 11_1" descr=""/>
          <p:cNvPicPr/>
          <p:nvPr/>
        </p:nvPicPr>
        <p:blipFill>
          <a:blip r:embed="rId9"/>
          <a:stretch/>
        </p:blipFill>
        <p:spPr>
          <a:xfrm>
            <a:off x="5314680" y="3739320"/>
            <a:ext cx="4763160" cy="478440"/>
          </a:xfrm>
          <a:prstGeom prst="rect">
            <a:avLst/>
          </a:prstGeom>
          <a:ln>
            <a:noFill/>
          </a:ln>
        </p:spPr>
      </p:pic>
      <p:pic>
        <p:nvPicPr>
          <p:cNvPr id="573" name="Picture 12_1" descr=""/>
          <p:cNvPicPr/>
          <p:nvPr/>
        </p:nvPicPr>
        <p:blipFill>
          <a:blip r:embed="rId10"/>
          <a:stretch/>
        </p:blipFill>
        <p:spPr>
          <a:xfrm>
            <a:off x="5162040" y="4384800"/>
            <a:ext cx="4865760" cy="56520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994320" y="234720"/>
            <a:ext cx="8087040" cy="1245240"/>
          </a:xfrm>
          <a:prstGeom prst="rect">
            <a:avLst/>
          </a:prstGeom>
          <a:noFill/>
          <a:ln>
            <a:noFill/>
          </a:ln>
        </p:spPr>
        <p:style>
          <a:lnRef idx="0"/>
          <a:fillRef idx="0"/>
          <a:effectRef idx="0"/>
          <a:fontRef idx="minor"/>
        </p:style>
      </p:sp>
      <p:sp>
        <p:nvSpPr>
          <p:cNvPr id="575" name="CustomShape 2"/>
          <p:cNvSpPr/>
          <p:nvPr/>
        </p:nvSpPr>
        <p:spPr>
          <a:xfrm>
            <a:off x="994320" y="1663200"/>
            <a:ext cx="8087040" cy="3475440"/>
          </a:xfrm>
          <a:prstGeom prst="rect">
            <a:avLst/>
          </a:prstGeom>
          <a:noFill/>
          <a:ln>
            <a:noFill/>
          </a:ln>
        </p:spPr>
        <p:style>
          <a:lnRef idx="0"/>
          <a:fillRef idx="0"/>
          <a:effectRef idx="0"/>
          <a:fontRef idx="minor"/>
        </p:style>
      </p:sp>
      <p:pic>
        <p:nvPicPr>
          <p:cNvPr id="576" name="Picture 3_1" descr=""/>
          <p:cNvPicPr/>
          <p:nvPr/>
        </p:nvPicPr>
        <p:blipFill>
          <a:blip r:embed="rId1"/>
          <a:stretch/>
        </p:blipFill>
        <p:spPr>
          <a:xfrm>
            <a:off x="1743480" y="1927080"/>
            <a:ext cx="5731560" cy="3006360"/>
          </a:xfrm>
          <a:prstGeom prst="rect">
            <a:avLst/>
          </a:prstGeom>
          <a:ln>
            <a:noFill/>
          </a:ln>
        </p:spPr>
      </p:pic>
      <p:pic>
        <p:nvPicPr>
          <p:cNvPr id="577" name="Picture 4_1" descr=""/>
          <p:cNvPicPr/>
          <p:nvPr/>
        </p:nvPicPr>
        <p:blipFill>
          <a:blip r:embed="rId2"/>
          <a:stretch/>
        </p:blipFill>
        <p:spPr>
          <a:xfrm>
            <a:off x="1743480" y="719280"/>
            <a:ext cx="5602320" cy="74592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994320" y="234720"/>
            <a:ext cx="8087040" cy="1245240"/>
          </a:xfrm>
          <a:prstGeom prst="rect">
            <a:avLst/>
          </a:prstGeom>
          <a:noFill/>
          <a:ln>
            <a:noFill/>
          </a:ln>
        </p:spPr>
        <p:style>
          <a:lnRef idx="0"/>
          <a:fillRef idx="0"/>
          <a:effectRef idx="0"/>
          <a:fontRef idx="minor"/>
        </p:style>
      </p:sp>
      <p:sp>
        <p:nvSpPr>
          <p:cNvPr id="579" name="CustomShape 2"/>
          <p:cNvSpPr/>
          <p:nvPr/>
        </p:nvSpPr>
        <p:spPr>
          <a:xfrm>
            <a:off x="994320" y="1663200"/>
            <a:ext cx="8087040" cy="3475440"/>
          </a:xfrm>
          <a:prstGeom prst="rect">
            <a:avLst/>
          </a:prstGeom>
          <a:noFill/>
          <a:ln>
            <a:noFill/>
          </a:ln>
        </p:spPr>
        <p:style>
          <a:lnRef idx="0"/>
          <a:fillRef idx="0"/>
          <a:effectRef idx="0"/>
          <a:fontRef idx="minor"/>
        </p:style>
      </p:sp>
      <p:pic>
        <p:nvPicPr>
          <p:cNvPr id="580" name="Picture 4_0" descr=""/>
          <p:cNvPicPr/>
          <p:nvPr/>
        </p:nvPicPr>
        <p:blipFill>
          <a:blip r:embed="rId1"/>
          <a:stretch/>
        </p:blipFill>
        <p:spPr>
          <a:xfrm>
            <a:off x="1688040" y="1197720"/>
            <a:ext cx="6875280" cy="38491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353" name="CustomShape 2"/>
          <p:cNvSpPr/>
          <p:nvPr/>
        </p:nvSpPr>
        <p:spPr>
          <a:xfrm>
            <a:off x="994320" y="1663200"/>
            <a:ext cx="8087040" cy="3475440"/>
          </a:xfrm>
          <a:prstGeom prst="rect">
            <a:avLst/>
          </a:prstGeom>
          <a:noFill/>
          <a:ln>
            <a:noFill/>
          </a:ln>
        </p:spPr>
        <p:style>
          <a:lnRef idx="0"/>
          <a:fillRef idx="0"/>
          <a:effectRef idx="0"/>
          <a:fontRef idx="minor"/>
        </p:style>
      </p:sp>
      <p:pic>
        <p:nvPicPr>
          <p:cNvPr id="354" name="Picture 3_102" descr=""/>
          <p:cNvPicPr/>
          <p:nvPr/>
        </p:nvPicPr>
        <p:blipFill>
          <a:blip r:embed="rId1"/>
          <a:stretch/>
        </p:blipFill>
        <p:spPr>
          <a:xfrm>
            <a:off x="794160" y="1663200"/>
            <a:ext cx="6700320" cy="3699720"/>
          </a:xfrm>
          <a:prstGeom prst="rect">
            <a:avLst/>
          </a:prstGeom>
          <a:ln>
            <a:noFill/>
          </a:ln>
        </p:spPr>
      </p:pic>
      <p:sp>
        <p:nvSpPr>
          <p:cNvPr id="355" name="CustomShape 3"/>
          <p:cNvSpPr/>
          <p:nvPr/>
        </p:nvSpPr>
        <p:spPr>
          <a:xfrm>
            <a:off x="6766920" y="4860720"/>
            <a:ext cx="2759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994320" y="234720"/>
            <a:ext cx="8087040" cy="1245240"/>
          </a:xfrm>
          <a:prstGeom prst="rect">
            <a:avLst/>
          </a:prstGeom>
          <a:noFill/>
          <a:ln>
            <a:noFill/>
          </a:ln>
        </p:spPr>
        <p:style>
          <a:lnRef idx="0"/>
          <a:fillRef idx="0"/>
          <a:effectRef idx="0"/>
          <a:fontRef idx="minor"/>
        </p:style>
      </p:sp>
      <p:sp>
        <p:nvSpPr>
          <p:cNvPr id="582" name="CustomShape 2"/>
          <p:cNvSpPr/>
          <p:nvPr/>
        </p:nvSpPr>
        <p:spPr>
          <a:xfrm>
            <a:off x="994320" y="1663200"/>
            <a:ext cx="8087040" cy="3475440"/>
          </a:xfrm>
          <a:prstGeom prst="rect">
            <a:avLst/>
          </a:prstGeom>
          <a:noFill/>
          <a:ln>
            <a:noFill/>
          </a:ln>
        </p:spPr>
        <p:style>
          <a:lnRef idx="0"/>
          <a:fillRef idx="0"/>
          <a:effectRef idx="0"/>
          <a:fontRef idx="minor"/>
        </p:style>
      </p:sp>
      <p:pic>
        <p:nvPicPr>
          <p:cNvPr id="583" name="Picture 3_0" descr=""/>
          <p:cNvPicPr/>
          <p:nvPr/>
        </p:nvPicPr>
        <p:blipFill>
          <a:blip r:embed="rId1"/>
          <a:stretch/>
        </p:blipFill>
        <p:spPr>
          <a:xfrm>
            <a:off x="699120" y="1697400"/>
            <a:ext cx="8717400" cy="2017800"/>
          </a:xfrm>
          <a:prstGeom prst="rect">
            <a:avLst/>
          </a:prstGeom>
          <a:ln>
            <a:noFill/>
          </a:ln>
        </p:spPr>
      </p:pic>
      <p:pic>
        <p:nvPicPr>
          <p:cNvPr id="584" name="Picture 4_3" descr=""/>
          <p:cNvPicPr/>
          <p:nvPr/>
        </p:nvPicPr>
        <p:blipFill>
          <a:blip r:embed="rId2"/>
          <a:stretch/>
        </p:blipFill>
        <p:spPr>
          <a:xfrm>
            <a:off x="5609160" y="4133160"/>
            <a:ext cx="3666240" cy="61452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ea typeface="DejaVu Sans"/>
              </a:rPr>
              <a:t>Aim </a:t>
            </a:r>
            <a:endParaRPr b="0" lang="en-US" sz="4000" spc="-1" strike="noStrike">
              <a:latin typeface="Arial"/>
            </a:endParaRPr>
          </a:p>
        </p:txBody>
      </p:sp>
      <p:sp>
        <p:nvSpPr>
          <p:cNvPr id="586" name="CustomShape 2"/>
          <p:cNvSpPr/>
          <p:nvPr/>
        </p:nvSpPr>
        <p:spPr>
          <a:xfrm>
            <a:off x="994320" y="1663200"/>
            <a:ext cx="8087040" cy="3475440"/>
          </a:xfrm>
          <a:prstGeom prst="rect">
            <a:avLst/>
          </a:prstGeom>
          <a:noFill/>
          <a:ln>
            <a:noFill/>
          </a:ln>
        </p:spPr>
        <p:style>
          <a:lnRef idx="0"/>
          <a:fillRef idx="0"/>
          <a:effectRef idx="0"/>
          <a:fontRef idx="minor"/>
        </p:style>
      </p:sp>
      <p:pic>
        <p:nvPicPr>
          <p:cNvPr id="587" name="Picture 2_1" descr="person holding camera lens"/>
          <p:cNvPicPr/>
          <p:nvPr/>
        </p:nvPicPr>
        <p:blipFill>
          <a:blip r:embed="rId1"/>
          <a:stretch/>
        </p:blipFill>
        <p:spPr>
          <a:xfrm>
            <a:off x="1568880" y="1096200"/>
            <a:ext cx="6481080" cy="43221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Minimally Sufficient Pandas</a:t>
            </a:r>
            <a:endParaRPr b="0" lang="en-US" sz="4000" spc="-1" strike="noStrike">
              <a:latin typeface="Arial"/>
            </a:endParaRPr>
          </a:p>
        </p:txBody>
      </p:sp>
      <p:sp>
        <p:nvSpPr>
          <p:cNvPr id="589" name="CustomShape 2"/>
          <p:cNvSpPr/>
          <p:nvPr/>
        </p:nvSpPr>
        <p:spPr>
          <a:xfrm>
            <a:off x="6440760" y="1778040"/>
            <a:ext cx="2643840" cy="2832840"/>
          </a:xfrm>
          <a:prstGeom prst="rect">
            <a:avLst/>
          </a:prstGeom>
          <a:noFill/>
          <a:ln>
            <a:noFill/>
          </a:ln>
        </p:spPr>
        <p:style>
          <a:lnRef idx="0"/>
          <a:fillRef idx="0"/>
          <a:effectRef idx="0"/>
          <a:fontRef idx="minor"/>
        </p:style>
        <p:txBody>
          <a:bodyPr lIns="90000" rIns="90000" tIns="45000" bIns="45000">
            <a:noAutofit/>
          </a:bodyPr>
          <a:p>
            <a:pPr>
              <a:lnSpc>
                <a:spcPct val="95000"/>
              </a:lnSpc>
              <a:spcBef>
                <a:spcPts val="1199"/>
              </a:spcBef>
              <a:spcAft>
                <a:spcPts val="201"/>
              </a:spcAft>
              <a:tabLst>
                <a:tab algn="l" pos="0"/>
              </a:tabLst>
            </a:pPr>
            <a:r>
              <a:rPr b="0" lang="en-US" sz="1800" spc="-1" strike="noStrike">
                <a:solidFill>
                  <a:srgbClr val="ffffff"/>
                </a:solidFill>
                <a:latin typeface="Corbel"/>
                <a:ea typeface="DejaVu Sans"/>
              </a:rPr>
              <a:t>Have almost everything</a:t>
            </a:r>
            <a:endParaRPr b="0" lang="en-US" sz="1800" spc="-1" strike="noStrike">
              <a:latin typeface="Arial"/>
            </a:endParaRPr>
          </a:p>
          <a:p>
            <a:pPr>
              <a:lnSpc>
                <a:spcPct val="95000"/>
              </a:lnSpc>
              <a:spcBef>
                <a:spcPts val="1199"/>
              </a:spcBef>
              <a:spcAft>
                <a:spcPts val="201"/>
              </a:spcAft>
              <a:tabLst>
                <a:tab algn="l" pos="0"/>
              </a:tabLst>
            </a:pPr>
            <a:r>
              <a:rPr b="0" lang="en-US" sz="1800" spc="-1" strike="noStrike">
                <a:solidFill>
                  <a:srgbClr val="ffffff"/>
                </a:solidFill>
                <a:latin typeface="Corbel"/>
                <a:ea typeface="DejaVu Sans"/>
              </a:rPr>
              <a:t>Analysis not syntax </a:t>
            </a:r>
            <a:endParaRPr b="0" lang="en-US" sz="1800" spc="-1" strike="noStrike">
              <a:latin typeface="Arial"/>
            </a:endParaRPr>
          </a:p>
        </p:txBody>
      </p:sp>
      <p:pic>
        <p:nvPicPr>
          <p:cNvPr id="590" name="Picture 3_3" descr=""/>
          <p:cNvPicPr/>
          <p:nvPr/>
        </p:nvPicPr>
        <p:blipFill>
          <a:blip r:embed="rId1"/>
          <a:stretch/>
        </p:blipFill>
        <p:spPr>
          <a:xfrm>
            <a:off x="5926680" y="1127160"/>
            <a:ext cx="3264480" cy="437256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Standardizing common tasks</a:t>
            </a:r>
            <a:br/>
            <a:endParaRPr b="0" lang="en-US" sz="4000" spc="-1" strike="noStrike">
              <a:latin typeface="Arial"/>
            </a:endParaRPr>
          </a:p>
        </p:txBody>
      </p:sp>
      <p:sp>
        <p:nvSpPr>
          <p:cNvPr id="592" name="CustomShape 2"/>
          <p:cNvSpPr/>
          <p:nvPr/>
        </p:nvSpPr>
        <p:spPr>
          <a:xfrm>
            <a:off x="994320" y="1663200"/>
            <a:ext cx="8087040" cy="3475440"/>
          </a:xfrm>
          <a:prstGeom prst="rect">
            <a:avLst/>
          </a:prstGeom>
          <a:noFill/>
          <a:ln>
            <a:noFill/>
          </a:ln>
        </p:spPr>
        <p:style>
          <a:lnRef idx="0"/>
          <a:fillRef idx="0"/>
          <a:effectRef idx="0"/>
          <a:fontRef idx="minor"/>
        </p:style>
      </p:sp>
      <p:pic>
        <p:nvPicPr>
          <p:cNvPr id="593" name="Picture 2_0" descr="people riding boat on body of water"/>
          <p:cNvPicPr/>
          <p:nvPr/>
        </p:nvPicPr>
        <p:blipFill>
          <a:blip r:embed="rId1"/>
          <a:stretch/>
        </p:blipFill>
        <p:spPr>
          <a:xfrm>
            <a:off x="6447240" y="1222560"/>
            <a:ext cx="2475360" cy="4105080"/>
          </a:xfrm>
          <a:prstGeom prst="rect">
            <a:avLst/>
          </a:prstGeom>
          <a:ln>
            <a:noFill/>
          </a:ln>
        </p:spPr>
      </p:pic>
      <p:pic>
        <p:nvPicPr>
          <p:cNvPr id="594" name="Picture 4_2" descr="white printer paper on blue textile"/>
          <p:cNvPicPr/>
          <p:nvPr/>
        </p:nvPicPr>
        <p:blipFill>
          <a:blip r:embed="rId2"/>
          <a:stretch/>
        </p:blipFill>
        <p:spPr>
          <a:xfrm>
            <a:off x="969120" y="1802160"/>
            <a:ext cx="5040720" cy="336132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Tricks</a:t>
            </a:r>
            <a:br/>
            <a:endParaRPr b="0" lang="en-US" sz="4000" spc="-1" strike="noStrike">
              <a:latin typeface="Arial"/>
            </a:endParaRPr>
          </a:p>
        </p:txBody>
      </p:sp>
      <p:sp>
        <p:nvSpPr>
          <p:cNvPr id="596"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597" name="Picture 3_2" descr=""/>
          <p:cNvPicPr/>
          <p:nvPr/>
        </p:nvPicPr>
        <p:blipFill>
          <a:blip r:embed="rId1"/>
          <a:stretch/>
        </p:blipFill>
        <p:spPr>
          <a:xfrm>
            <a:off x="480960" y="1369080"/>
            <a:ext cx="5869800" cy="1940400"/>
          </a:xfrm>
          <a:prstGeom prst="rect">
            <a:avLst/>
          </a:prstGeom>
          <a:ln>
            <a:noFill/>
          </a:ln>
        </p:spPr>
      </p:pic>
      <p:pic>
        <p:nvPicPr>
          <p:cNvPr id="598" name="Picture 4_5" descr=""/>
          <p:cNvPicPr/>
          <p:nvPr/>
        </p:nvPicPr>
        <p:blipFill>
          <a:blip r:embed="rId2"/>
          <a:stretch/>
        </p:blipFill>
        <p:spPr>
          <a:xfrm>
            <a:off x="6729480" y="1312560"/>
            <a:ext cx="3156120" cy="205380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Let’s start</a:t>
            </a:r>
            <a:endParaRPr b="0" lang="en-US" sz="4000" spc="-1" strike="noStrike">
              <a:latin typeface="Arial"/>
            </a:endParaRPr>
          </a:p>
        </p:txBody>
      </p:sp>
      <p:sp>
        <p:nvSpPr>
          <p:cNvPr id="600" name="CustomShape 2"/>
          <p:cNvSpPr/>
          <p:nvPr/>
        </p:nvSpPr>
        <p:spPr>
          <a:xfrm>
            <a:off x="994320" y="1663200"/>
            <a:ext cx="8087040" cy="3475440"/>
          </a:xfrm>
          <a:prstGeom prst="rect">
            <a:avLst/>
          </a:prstGeom>
          <a:noFill/>
          <a:ln>
            <a:noFill/>
          </a:ln>
        </p:spPr>
        <p:style>
          <a:lnRef idx="0"/>
          <a:fillRef idx="0"/>
          <a:effectRef idx="0"/>
          <a:fontRef idx="minor"/>
        </p:style>
      </p:sp>
      <p:pic>
        <p:nvPicPr>
          <p:cNvPr id="601" name="Picture 4_4" descr=""/>
          <p:cNvPicPr/>
          <p:nvPr/>
        </p:nvPicPr>
        <p:blipFill>
          <a:blip r:embed="rId1"/>
          <a:stretch/>
        </p:blipFill>
        <p:spPr>
          <a:xfrm>
            <a:off x="5389200" y="1161000"/>
            <a:ext cx="4435920" cy="3494880"/>
          </a:xfrm>
          <a:prstGeom prst="rect">
            <a:avLst/>
          </a:prstGeom>
          <a:ln>
            <a:noFill/>
          </a:ln>
        </p:spPr>
      </p:pic>
      <p:pic>
        <p:nvPicPr>
          <p:cNvPr id="602" name="Picture 5_1" descr=""/>
          <p:cNvPicPr/>
          <p:nvPr/>
        </p:nvPicPr>
        <p:blipFill>
          <a:blip r:embed="rId2"/>
          <a:stretch/>
        </p:blipFill>
        <p:spPr>
          <a:xfrm>
            <a:off x="236880" y="1161000"/>
            <a:ext cx="4852800" cy="349488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rmAutofit fontScale="42000"/>
          </a:bodyPr>
          <a:p>
            <a:pPr>
              <a:lnSpc>
                <a:spcPct val="85000"/>
              </a:lnSpc>
            </a:pPr>
            <a:r>
              <a:rPr b="0" lang="en-US" sz="4000" spc="-1" strike="noStrike" cap="all">
                <a:solidFill>
                  <a:srgbClr val="ffffff"/>
                </a:solidFill>
                <a:latin typeface="Corbel"/>
                <a:ea typeface="DejaVu Sans"/>
              </a:rPr>
              <a:t>Selecting a Single Column of Data</a:t>
            </a:r>
            <a:br/>
            <a:br/>
            <a:endParaRPr b="0" lang="en-US" sz="4000" spc="-1" strike="noStrike">
              <a:latin typeface="Arial"/>
            </a:endParaRPr>
          </a:p>
        </p:txBody>
      </p:sp>
      <p:sp>
        <p:nvSpPr>
          <p:cNvPr id="604" name="CustomShape 2"/>
          <p:cNvSpPr/>
          <p:nvPr/>
        </p:nvSpPr>
        <p:spPr>
          <a:xfrm>
            <a:off x="994320" y="1663200"/>
            <a:ext cx="8087040" cy="3475440"/>
          </a:xfrm>
          <a:prstGeom prst="rect">
            <a:avLst/>
          </a:prstGeom>
          <a:noFill/>
          <a:ln>
            <a:noFill/>
          </a:ln>
        </p:spPr>
        <p:style>
          <a:lnRef idx="0"/>
          <a:fillRef idx="0"/>
          <a:effectRef idx="0"/>
          <a:fontRef idx="minor"/>
        </p:style>
      </p:sp>
      <p:pic>
        <p:nvPicPr>
          <p:cNvPr id="605" name="Picture 3_5" descr=""/>
          <p:cNvPicPr/>
          <p:nvPr/>
        </p:nvPicPr>
        <p:blipFill>
          <a:blip r:embed="rId1"/>
          <a:stretch/>
        </p:blipFill>
        <p:spPr>
          <a:xfrm>
            <a:off x="1269360" y="1587600"/>
            <a:ext cx="6154560" cy="3395880"/>
          </a:xfrm>
          <a:prstGeom prst="rect">
            <a:avLst/>
          </a:prstGeom>
          <a:ln>
            <a:noFill/>
          </a:ln>
        </p:spPr>
      </p:pic>
      <p:pic>
        <p:nvPicPr>
          <p:cNvPr id="606" name="Picture 4_7" descr=""/>
          <p:cNvPicPr/>
          <p:nvPr/>
        </p:nvPicPr>
        <p:blipFill>
          <a:blip r:embed="rId2"/>
          <a:stretch/>
        </p:blipFill>
        <p:spPr>
          <a:xfrm>
            <a:off x="7859160" y="3505680"/>
            <a:ext cx="1221120" cy="1420920"/>
          </a:xfrm>
          <a:prstGeom prst="rect">
            <a:avLst/>
          </a:prstGeom>
          <a:ln>
            <a:noFill/>
          </a:ln>
        </p:spPr>
      </p:pic>
      <p:sp>
        <p:nvSpPr>
          <p:cNvPr id="607" name="CustomShape 3"/>
          <p:cNvSpPr/>
          <p:nvPr/>
        </p:nvSpPr>
        <p:spPr>
          <a:xfrm>
            <a:off x="6865200" y="2431800"/>
            <a:ext cx="37184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Select state, color, fav food</a:t>
            </a:r>
            <a:endParaRPr b="0" lang="en-US" sz="1800" spc="-1" strike="noStrike">
              <a:latin typeface="Arial"/>
            </a:endParaRPr>
          </a:p>
          <a:p>
            <a:pPr>
              <a:lnSpc>
                <a:spcPct val="100000"/>
              </a:lnSpc>
            </a:pPr>
            <a:r>
              <a:rPr b="1" lang="en-US" sz="1800" spc="-1" strike="noStrike">
                <a:solidFill>
                  <a:srgbClr val="ffffff"/>
                </a:solidFill>
                <a:latin typeface="Corbel"/>
                <a:ea typeface="DejaVu Sans"/>
              </a:rPr>
              <a:t> </a:t>
            </a:r>
            <a:r>
              <a:rPr b="1" lang="en-US" sz="1800" spc="-1" strike="noStrike">
                <a:solidFill>
                  <a:srgbClr val="ffffff"/>
                </a:solidFill>
                <a:latin typeface="Corbel"/>
                <a:ea typeface="DejaVu Sans"/>
              </a:rPr>
              <a:t>and count</a:t>
            </a:r>
            <a:endParaRPr b="0" lang="en-US" sz="1800" spc="-1" strike="noStrike">
              <a:latin typeface="Arial"/>
            </a:endParaRPr>
          </a:p>
        </p:txBody>
      </p:sp>
      <p:sp>
        <p:nvSpPr>
          <p:cNvPr id="608" name="CustomShape 4"/>
          <p:cNvSpPr/>
          <p:nvPr/>
        </p:nvSpPr>
        <p:spPr>
          <a:xfrm>
            <a:off x="8191440" y="5216400"/>
            <a:ext cx="78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NB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 column name is a variable</a:t>
            </a:r>
            <a:br/>
            <a:endParaRPr b="0" lang="en-US" sz="4000" spc="-1" strike="noStrike">
              <a:latin typeface="Arial"/>
            </a:endParaRPr>
          </a:p>
        </p:txBody>
      </p:sp>
      <p:sp>
        <p:nvSpPr>
          <p:cNvPr id="610" name="CustomShape 2"/>
          <p:cNvSpPr/>
          <p:nvPr/>
        </p:nvSpPr>
        <p:spPr>
          <a:xfrm>
            <a:off x="994320" y="1663200"/>
            <a:ext cx="8087040" cy="3475440"/>
          </a:xfrm>
          <a:prstGeom prst="rect">
            <a:avLst/>
          </a:prstGeom>
          <a:noFill/>
          <a:ln>
            <a:noFill/>
          </a:ln>
        </p:spPr>
        <p:style>
          <a:lnRef idx="0"/>
          <a:fillRef idx="0"/>
          <a:effectRef idx="0"/>
          <a:fontRef idx="minor"/>
        </p:style>
      </p:sp>
      <p:pic>
        <p:nvPicPr>
          <p:cNvPr id="611" name="Picture 4_6" descr=""/>
          <p:cNvPicPr/>
          <p:nvPr/>
        </p:nvPicPr>
        <p:blipFill>
          <a:blip r:embed="rId1"/>
          <a:stretch/>
        </p:blipFill>
        <p:spPr>
          <a:xfrm>
            <a:off x="3166920" y="2412000"/>
            <a:ext cx="2203200" cy="64368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Autocompletion?</a:t>
            </a:r>
            <a:endParaRPr b="0" lang="en-US" sz="4000" spc="-1" strike="noStrike">
              <a:latin typeface="Arial"/>
            </a:endParaRPr>
          </a:p>
        </p:txBody>
      </p:sp>
      <p:sp>
        <p:nvSpPr>
          <p:cNvPr id="613" name="CustomShape 2"/>
          <p:cNvSpPr/>
          <p:nvPr/>
        </p:nvSpPr>
        <p:spPr>
          <a:xfrm>
            <a:off x="994320" y="1663200"/>
            <a:ext cx="8087040" cy="3475440"/>
          </a:xfrm>
          <a:prstGeom prst="rect">
            <a:avLst/>
          </a:prstGeom>
          <a:noFill/>
          <a:ln>
            <a:noFill/>
          </a:ln>
        </p:spPr>
        <p:style>
          <a:lnRef idx="0"/>
          <a:fillRef idx="0"/>
          <a:effectRef idx="0"/>
          <a:fontRef idx="minor"/>
        </p:style>
      </p:sp>
      <p:pic>
        <p:nvPicPr>
          <p:cNvPr id="614" name="Picture 3_4" descr=""/>
          <p:cNvPicPr/>
          <p:nvPr/>
        </p:nvPicPr>
        <p:blipFill>
          <a:blip r:embed="rId1"/>
          <a:stretch/>
        </p:blipFill>
        <p:spPr>
          <a:xfrm>
            <a:off x="1021320" y="1773360"/>
            <a:ext cx="7464240" cy="331380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CustomShape 1"/>
          <p:cNvSpPr/>
          <p:nvPr/>
        </p:nvSpPr>
        <p:spPr>
          <a:xfrm>
            <a:off x="994320" y="234720"/>
            <a:ext cx="8087040" cy="1245240"/>
          </a:xfrm>
          <a:prstGeom prst="rect">
            <a:avLst/>
          </a:prstGeom>
          <a:noFill/>
          <a:ln>
            <a:noFill/>
          </a:ln>
        </p:spPr>
        <p:style>
          <a:lnRef idx="0"/>
          <a:fillRef idx="0"/>
          <a:effectRef idx="0"/>
          <a:fontRef idx="minor"/>
        </p:style>
      </p:sp>
      <p:sp>
        <p:nvSpPr>
          <p:cNvPr id="616" name="CustomShape 2"/>
          <p:cNvSpPr/>
          <p:nvPr/>
        </p:nvSpPr>
        <p:spPr>
          <a:xfrm>
            <a:off x="994320" y="1663200"/>
            <a:ext cx="8087040" cy="3475440"/>
          </a:xfrm>
          <a:prstGeom prst="rect">
            <a:avLst/>
          </a:prstGeom>
          <a:noFill/>
          <a:ln>
            <a:noFill/>
          </a:ln>
        </p:spPr>
        <p:style>
          <a:lnRef idx="0"/>
          <a:fillRef idx="0"/>
          <a:effectRef idx="0"/>
          <a:fontRef idx="minor"/>
        </p:style>
      </p:sp>
      <p:pic>
        <p:nvPicPr>
          <p:cNvPr id="617" name="Picture 3_7" descr=""/>
          <p:cNvPicPr/>
          <p:nvPr/>
        </p:nvPicPr>
        <p:blipFill>
          <a:blip r:embed="rId1"/>
          <a:stretch/>
        </p:blipFill>
        <p:spPr>
          <a:xfrm>
            <a:off x="1335600" y="1697400"/>
            <a:ext cx="7377840" cy="29750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(statistics/AI/ML/DP)</a:t>
            </a:r>
            <a:endParaRPr b="0" lang="en-US" sz="4000" spc="-1" strike="noStrike">
              <a:latin typeface="Arial"/>
            </a:endParaRPr>
          </a:p>
        </p:txBody>
      </p:sp>
      <p:sp>
        <p:nvSpPr>
          <p:cNvPr id="357" name="CustomShape 2"/>
          <p:cNvSpPr/>
          <p:nvPr/>
        </p:nvSpPr>
        <p:spPr>
          <a:xfrm>
            <a:off x="994320" y="1663200"/>
            <a:ext cx="8087040" cy="3475440"/>
          </a:xfrm>
          <a:prstGeom prst="rect">
            <a:avLst/>
          </a:prstGeom>
          <a:noFill/>
          <a:ln>
            <a:noFill/>
          </a:ln>
        </p:spPr>
        <p:style>
          <a:lnRef idx="0"/>
          <a:fillRef idx="0"/>
          <a:effectRef idx="0"/>
          <a:fontRef idx="minor"/>
        </p:style>
      </p:sp>
      <p:pic>
        <p:nvPicPr>
          <p:cNvPr id="358" name="Picture 2_28" descr="بسبب قطة.. الشرطة التركية توقف مواطنا وتحيله للمحاكمة - وكالة أنباء تركيا"/>
          <p:cNvPicPr/>
          <p:nvPr/>
        </p:nvPicPr>
        <p:blipFill>
          <a:blip r:embed="rId1"/>
          <a:stretch/>
        </p:blipFill>
        <p:spPr>
          <a:xfrm>
            <a:off x="421200" y="1818720"/>
            <a:ext cx="6221160" cy="3500640"/>
          </a:xfrm>
          <a:prstGeom prst="rect">
            <a:avLst/>
          </a:prstGeom>
          <a:ln>
            <a:noFill/>
          </a:ln>
        </p:spPr>
      </p:pic>
      <p:pic>
        <p:nvPicPr>
          <p:cNvPr id="359" name="Picture 4_60" descr=""/>
          <p:cNvPicPr/>
          <p:nvPr/>
        </p:nvPicPr>
        <p:blipFill>
          <a:blip r:embed="rId2"/>
          <a:stretch/>
        </p:blipFill>
        <p:spPr>
          <a:xfrm>
            <a:off x="7278480" y="4006440"/>
            <a:ext cx="2376000" cy="1313280"/>
          </a:xfrm>
          <a:prstGeom prst="rect">
            <a:avLst/>
          </a:prstGeom>
          <a:ln>
            <a:noFill/>
          </a:ln>
        </p:spPr>
      </p:pic>
      <p:pic>
        <p:nvPicPr>
          <p:cNvPr id="360" name="Picture 6_10" descr=""/>
          <p:cNvPicPr/>
          <p:nvPr/>
        </p:nvPicPr>
        <p:blipFill>
          <a:blip r:embed="rId3"/>
          <a:stretch/>
        </p:blipFill>
        <p:spPr>
          <a:xfrm>
            <a:off x="6644520" y="2271600"/>
            <a:ext cx="3305520" cy="94284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994320" y="234720"/>
            <a:ext cx="8087040" cy="1245240"/>
          </a:xfrm>
          <a:prstGeom prst="rect">
            <a:avLst/>
          </a:prstGeom>
          <a:noFill/>
          <a:ln>
            <a:noFill/>
          </a:ln>
        </p:spPr>
        <p:style>
          <a:lnRef idx="0"/>
          <a:fillRef idx="0"/>
          <a:effectRef idx="0"/>
          <a:fontRef idx="minor"/>
        </p:style>
      </p:sp>
      <p:sp>
        <p:nvSpPr>
          <p:cNvPr id="619" name="CustomShape 2"/>
          <p:cNvSpPr/>
          <p:nvPr/>
        </p:nvSpPr>
        <p:spPr>
          <a:xfrm>
            <a:off x="994320" y="1663200"/>
            <a:ext cx="8087040" cy="3475440"/>
          </a:xfrm>
          <a:prstGeom prst="rect">
            <a:avLst/>
          </a:prstGeom>
          <a:noFill/>
          <a:ln>
            <a:noFill/>
          </a:ln>
        </p:spPr>
        <p:style>
          <a:lnRef idx="0"/>
          <a:fillRef idx="0"/>
          <a:effectRef idx="0"/>
          <a:fontRef idx="minor"/>
        </p:style>
      </p:sp>
      <p:pic>
        <p:nvPicPr>
          <p:cNvPr id="620" name="Picture 3_6" descr=""/>
          <p:cNvPicPr/>
          <p:nvPr/>
        </p:nvPicPr>
        <p:blipFill>
          <a:blip r:embed="rId1"/>
          <a:stretch/>
        </p:blipFill>
        <p:spPr>
          <a:xfrm>
            <a:off x="2365560" y="2480400"/>
            <a:ext cx="5345640" cy="70668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select rows and columns?</a:t>
            </a:r>
            <a:endParaRPr b="0" lang="en-US" sz="4000" spc="-1" strike="noStrike">
              <a:latin typeface="Arial"/>
            </a:endParaRPr>
          </a:p>
        </p:txBody>
      </p:sp>
      <p:sp>
        <p:nvSpPr>
          <p:cNvPr id="622"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ix</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loc</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iloc</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at</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623" name="Picture 2_3" descr="grayscale photography of giraffe face"/>
          <p:cNvPicPr/>
          <p:nvPr/>
        </p:nvPicPr>
        <p:blipFill>
          <a:blip r:embed="rId1"/>
          <a:stretch/>
        </p:blipFill>
        <p:spPr>
          <a:xfrm>
            <a:off x="5248800" y="1674000"/>
            <a:ext cx="3793680" cy="351252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ix indexer </a:t>
            </a:r>
            <a:endParaRPr b="0" lang="en-US" sz="4000" spc="-1" strike="noStrike">
              <a:latin typeface="Arial"/>
            </a:endParaRPr>
          </a:p>
        </p:txBody>
      </p:sp>
      <p:sp>
        <p:nvSpPr>
          <p:cNvPr id="625"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0000"/>
                </a:solidFill>
                <a:latin typeface="Corbel"/>
                <a:ea typeface="DejaVu Sans"/>
              </a:rPr>
              <a:t>Why was it deprecated?</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626" name="Picture 4_9" descr=""/>
          <p:cNvPicPr/>
          <p:nvPr/>
        </p:nvPicPr>
        <p:blipFill>
          <a:blip r:embed="rId1"/>
          <a:stretch/>
        </p:blipFill>
        <p:spPr>
          <a:xfrm>
            <a:off x="1484280" y="2514960"/>
            <a:ext cx="5873400" cy="612000"/>
          </a:xfrm>
          <a:prstGeom prst="rect">
            <a:avLst/>
          </a:prstGeom>
          <a:ln>
            <a:noFill/>
          </a:ln>
        </p:spPr>
      </p:pic>
      <p:pic>
        <p:nvPicPr>
          <p:cNvPr id="627" name="Picture 5_0" descr=""/>
          <p:cNvPicPr/>
          <p:nvPr/>
        </p:nvPicPr>
        <p:blipFill>
          <a:blip r:embed="rId2"/>
          <a:stretch/>
        </p:blipFill>
        <p:spPr>
          <a:xfrm>
            <a:off x="1417320" y="3743280"/>
            <a:ext cx="6007320" cy="114768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629"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loc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label</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iloc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integer location</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630" name="Picture 5_18" descr=""/>
          <p:cNvPicPr/>
          <p:nvPr/>
        </p:nvPicPr>
        <p:blipFill>
          <a:blip r:embed="rId1"/>
          <a:stretch/>
        </p:blipFill>
        <p:spPr>
          <a:xfrm>
            <a:off x="7859160" y="3505680"/>
            <a:ext cx="1221120" cy="142092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select rows and columns?</a:t>
            </a:r>
            <a:endParaRPr b="0" lang="en-US" sz="4000" spc="-1" strike="noStrike">
              <a:latin typeface="Arial"/>
            </a:endParaRPr>
          </a:p>
        </p:txBody>
      </p:sp>
      <p:sp>
        <p:nvSpPr>
          <p:cNvPr id="632"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ix</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loc</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iloc</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ea typeface="DejaVu Sans"/>
              </a:rPr>
              <a:t>at</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ea typeface="DejaVu Sans"/>
              </a:rPr>
              <a:t>iat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633" name="Picture 2_2" descr="grayscale photography of giraffe face"/>
          <p:cNvPicPr/>
          <p:nvPr/>
        </p:nvPicPr>
        <p:blipFill>
          <a:blip r:embed="rId1"/>
          <a:stretch/>
        </p:blipFill>
        <p:spPr>
          <a:xfrm>
            <a:off x="5248800" y="1674000"/>
            <a:ext cx="3793680" cy="351252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sohne"/>
                <a:ea typeface="DejaVu Sans"/>
              </a:rPr>
              <a:t>Selection with at and iat</a:t>
            </a:r>
            <a:br/>
            <a:endParaRPr b="0" lang="en-US" sz="4000" spc="-1" strike="noStrike">
              <a:latin typeface="Arial"/>
            </a:endParaRPr>
          </a:p>
        </p:txBody>
      </p:sp>
      <p:sp>
        <p:nvSpPr>
          <p:cNvPr id="635"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Only a single cell</a:t>
            </a:r>
            <a:endParaRPr b="0" lang="en-US" sz="2200" spc="-1" strike="noStrike">
              <a:latin typeface="Arial"/>
            </a:endParaRPr>
          </a:p>
        </p:txBody>
      </p:sp>
      <p:pic>
        <p:nvPicPr>
          <p:cNvPr id="636" name="Picture 4_8" descr=""/>
          <p:cNvPicPr/>
          <p:nvPr/>
        </p:nvPicPr>
        <p:blipFill>
          <a:blip r:embed="rId1"/>
          <a:stretch/>
        </p:blipFill>
        <p:spPr>
          <a:xfrm>
            <a:off x="10122480" y="6949440"/>
            <a:ext cx="1221120" cy="1420920"/>
          </a:xfrm>
          <a:prstGeom prst="rect">
            <a:avLst/>
          </a:prstGeom>
          <a:ln>
            <a:noFill/>
          </a:ln>
        </p:spPr>
      </p:pic>
      <p:pic>
        <p:nvPicPr>
          <p:cNvPr id="637" name="Picture 5_19" descr=""/>
          <p:cNvPicPr/>
          <p:nvPr/>
        </p:nvPicPr>
        <p:blipFill>
          <a:blip r:embed="rId2"/>
          <a:stretch/>
        </p:blipFill>
        <p:spPr>
          <a:xfrm>
            <a:off x="7985520" y="3631680"/>
            <a:ext cx="1221120" cy="1420920"/>
          </a:xfrm>
          <a:prstGeom prst="rect">
            <a:avLst/>
          </a:prstGeom>
          <a:ln>
            <a:noFill/>
          </a:ln>
        </p:spPr>
      </p:pic>
      <p:pic>
        <p:nvPicPr>
          <p:cNvPr id="638" name="Picture 2_5" descr="Rabbit Run Animation Test - YouTube"/>
          <p:cNvPicPr/>
          <p:nvPr/>
        </p:nvPicPr>
        <p:blipFill>
          <a:blip r:embed="rId3"/>
          <a:stretch/>
        </p:blipFill>
        <p:spPr>
          <a:xfrm>
            <a:off x="3432600" y="2495880"/>
            <a:ext cx="3777840" cy="283284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select rows and columns?</a:t>
            </a:r>
            <a:endParaRPr b="0" lang="en-US" sz="4000" spc="-1" strike="noStrike">
              <a:latin typeface="Arial"/>
            </a:endParaRPr>
          </a:p>
        </p:txBody>
      </p:sp>
      <p:sp>
        <p:nvSpPr>
          <p:cNvPr id="640"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ix</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4000" spc="-1" strike="noStrike">
                <a:solidFill>
                  <a:srgbClr val="ffffff"/>
                </a:solidFill>
                <a:latin typeface="Corbel"/>
                <a:ea typeface="DejaVu Sans"/>
              </a:rPr>
              <a:t>loc</a:t>
            </a:r>
            <a:endParaRPr b="0" lang="en-US" sz="40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4000" spc="-1" strike="noStrike">
                <a:solidFill>
                  <a:srgbClr val="ffffff"/>
                </a:solidFill>
                <a:latin typeface="Corbel"/>
                <a:ea typeface="DejaVu Sans"/>
              </a:rPr>
              <a:t>iloc</a:t>
            </a:r>
            <a:endParaRPr b="0" lang="en-US" sz="40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at</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641" name="Picture 2_4" descr="grayscale photography of giraffe face"/>
          <p:cNvPicPr/>
          <p:nvPr/>
        </p:nvPicPr>
        <p:blipFill>
          <a:blip r:embed="rId1"/>
          <a:stretch/>
        </p:blipFill>
        <p:spPr>
          <a:xfrm>
            <a:off x="5248800" y="1674000"/>
            <a:ext cx="3793680" cy="351252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Method Duplication</a:t>
            </a:r>
            <a:br/>
            <a:endParaRPr b="0" lang="en-US" sz="4000" spc="-1" strike="noStrike">
              <a:latin typeface="Arial"/>
            </a:endParaRPr>
          </a:p>
        </p:txBody>
      </p:sp>
      <p:sp>
        <p:nvSpPr>
          <p:cNvPr id="643"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one to choose?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644" name="Picture 3_9" descr=""/>
          <p:cNvPicPr/>
          <p:nvPr/>
        </p:nvPicPr>
        <p:blipFill>
          <a:blip r:embed="rId1"/>
          <a:stretch/>
        </p:blipFill>
        <p:spPr>
          <a:xfrm>
            <a:off x="912240" y="1868400"/>
            <a:ext cx="7649640" cy="71316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Method Duplication</a:t>
            </a:r>
            <a:br/>
            <a:endParaRPr b="0" lang="en-US" sz="4000" spc="-1" strike="noStrike">
              <a:latin typeface="Arial"/>
            </a:endParaRPr>
          </a:p>
        </p:txBody>
      </p:sp>
      <p:sp>
        <p:nvSpPr>
          <p:cNvPr id="646"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one to choose?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647" name="Picture 3_8" descr=""/>
          <p:cNvPicPr/>
          <p:nvPr/>
        </p:nvPicPr>
        <p:blipFill>
          <a:blip r:embed="rId1"/>
          <a:stretch/>
        </p:blipFill>
        <p:spPr>
          <a:xfrm>
            <a:off x="912240" y="1868400"/>
            <a:ext cx="7649640" cy="713160"/>
          </a:xfrm>
          <a:prstGeom prst="rect">
            <a:avLst/>
          </a:prstGeom>
          <a:ln>
            <a:noFill/>
          </a:ln>
        </p:spPr>
      </p:pic>
      <p:pic>
        <p:nvPicPr>
          <p:cNvPr id="648" name="Picture 4_11" descr=""/>
          <p:cNvPicPr/>
          <p:nvPr/>
        </p:nvPicPr>
        <p:blipFill>
          <a:blip r:embed="rId2"/>
          <a:stretch/>
        </p:blipFill>
        <p:spPr>
          <a:xfrm>
            <a:off x="912240" y="4592880"/>
            <a:ext cx="2221560" cy="446400"/>
          </a:xfrm>
          <a:prstGeom prst="rect">
            <a:avLst/>
          </a:prstGeom>
          <a:ln>
            <a:noFill/>
          </a:ln>
        </p:spPr>
      </p:pic>
      <p:sp>
        <p:nvSpPr>
          <p:cNvPr id="649" name="CustomShape 3"/>
          <p:cNvSpPr/>
          <p:nvPr/>
        </p:nvSpPr>
        <p:spPr>
          <a:xfrm>
            <a:off x="5704560" y="4707000"/>
            <a:ext cx="2395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Do we need notna?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651" name="CustomShape 2"/>
          <p:cNvSpPr/>
          <p:nvPr/>
        </p:nvSpPr>
        <p:spPr>
          <a:xfrm>
            <a:off x="994320" y="1663200"/>
            <a:ext cx="8087040" cy="3475440"/>
          </a:xfrm>
          <a:prstGeom prst="rect">
            <a:avLst/>
          </a:prstGeom>
          <a:noFill/>
          <a:ln>
            <a:noFill/>
          </a:ln>
        </p:spPr>
        <p:style>
          <a:lnRef idx="0"/>
          <a:fillRef idx="0"/>
          <a:effectRef idx="0"/>
          <a:fontRef idx="minor"/>
        </p:style>
      </p:sp>
      <p:pic>
        <p:nvPicPr>
          <p:cNvPr id="652" name="Picture 3_11" descr=""/>
          <p:cNvPicPr/>
          <p:nvPr/>
        </p:nvPicPr>
        <p:blipFill>
          <a:blip r:embed="rId1"/>
          <a:stretch/>
        </p:blipFill>
        <p:spPr>
          <a:xfrm>
            <a:off x="912240" y="1868400"/>
            <a:ext cx="7649640" cy="713160"/>
          </a:xfrm>
          <a:prstGeom prst="rect">
            <a:avLst/>
          </a:prstGeom>
          <a:ln>
            <a:noFill/>
          </a:ln>
        </p:spPr>
      </p:pic>
      <p:pic>
        <p:nvPicPr>
          <p:cNvPr id="653" name="Picture 4_10" descr=""/>
          <p:cNvPicPr/>
          <p:nvPr/>
        </p:nvPicPr>
        <p:blipFill>
          <a:blip r:embed="rId2"/>
          <a:stretch/>
        </p:blipFill>
        <p:spPr>
          <a:xfrm>
            <a:off x="912240" y="3993840"/>
            <a:ext cx="8516880" cy="10274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a:t>
            </a:r>
            <a:endParaRPr b="0" lang="en-US" sz="4000" spc="-1" strike="noStrike">
              <a:latin typeface="Arial"/>
            </a:endParaRPr>
          </a:p>
        </p:txBody>
      </p:sp>
      <p:sp>
        <p:nvSpPr>
          <p:cNvPr id="362" name="CustomShape 2"/>
          <p:cNvSpPr/>
          <p:nvPr/>
        </p:nvSpPr>
        <p:spPr>
          <a:xfrm>
            <a:off x="994320" y="1663200"/>
            <a:ext cx="8087040" cy="3475440"/>
          </a:xfrm>
          <a:prstGeom prst="rect">
            <a:avLst/>
          </a:prstGeom>
          <a:noFill/>
          <a:ln>
            <a:noFill/>
          </a:ln>
        </p:spPr>
        <p:style>
          <a:lnRef idx="0"/>
          <a:fillRef idx="0"/>
          <a:effectRef idx="0"/>
          <a:fontRef idx="minor"/>
        </p:style>
      </p:sp>
      <p:pic>
        <p:nvPicPr>
          <p:cNvPr id="363" name="Picture 3_103" descr=""/>
          <p:cNvPicPr/>
          <p:nvPr/>
        </p:nvPicPr>
        <p:blipFill>
          <a:blip r:embed="rId1"/>
          <a:stretch/>
        </p:blipFill>
        <p:spPr>
          <a:xfrm>
            <a:off x="3828600" y="1663200"/>
            <a:ext cx="2943720" cy="393588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Builtin Python vs Pandas</a:t>
            </a:r>
            <a:endParaRPr b="0" lang="en-US" sz="4000" spc="-1" strike="noStrike">
              <a:latin typeface="Arial"/>
            </a:endParaRPr>
          </a:p>
        </p:txBody>
      </p:sp>
      <p:sp>
        <p:nvSpPr>
          <p:cNvPr id="655" name="CustomShape 2"/>
          <p:cNvSpPr/>
          <p:nvPr/>
        </p:nvSpPr>
        <p:spPr>
          <a:xfrm>
            <a:off x="994320" y="1663200"/>
            <a:ext cx="8087040" cy="3475440"/>
          </a:xfrm>
          <a:prstGeom prst="rect">
            <a:avLst/>
          </a:prstGeom>
          <a:noFill/>
          <a:ln>
            <a:noFill/>
          </a:ln>
        </p:spPr>
        <p:style>
          <a:lnRef idx="0"/>
          <a:fillRef idx="0"/>
          <a:effectRef idx="0"/>
          <a:fontRef idx="minor"/>
        </p:style>
      </p:sp>
      <p:pic>
        <p:nvPicPr>
          <p:cNvPr id="656" name="Picture 3_10" descr=""/>
          <p:cNvPicPr/>
          <p:nvPr/>
        </p:nvPicPr>
        <p:blipFill>
          <a:blip r:embed="rId1"/>
          <a:stretch/>
        </p:blipFill>
        <p:spPr>
          <a:xfrm>
            <a:off x="912240" y="1921320"/>
            <a:ext cx="2049480" cy="3017880"/>
          </a:xfrm>
          <a:prstGeom prst="rect">
            <a:avLst/>
          </a:prstGeom>
          <a:ln>
            <a:noFill/>
          </a:ln>
        </p:spPr>
      </p:pic>
      <p:pic>
        <p:nvPicPr>
          <p:cNvPr id="657" name="Picture 4_13" descr=""/>
          <p:cNvPicPr/>
          <p:nvPr/>
        </p:nvPicPr>
        <p:blipFill>
          <a:blip r:embed="rId2"/>
          <a:stretch/>
        </p:blipFill>
        <p:spPr>
          <a:xfrm>
            <a:off x="4610520" y="1410480"/>
            <a:ext cx="2699280" cy="1667520"/>
          </a:xfrm>
          <a:prstGeom prst="rect">
            <a:avLst/>
          </a:prstGeom>
          <a:ln>
            <a:noFill/>
          </a:ln>
        </p:spPr>
      </p:pic>
      <p:pic>
        <p:nvPicPr>
          <p:cNvPr id="658" name="Picture 5_20" descr=""/>
          <p:cNvPicPr/>
          <p:nvPr/>
        </p:nvPicPr>
        <p:blipFill>
          <a:blip r:embed="rId3"/>
          <a:stretch/>
        </p:blipFill>
        <p:spPr>
          <a:xfrm>
            <a:off x="5015880" y="3260880"/>
            <a:ext cx="1888200" cy="2203200"/>
          </a:xfrm>
          <a:prstGeom prst="rect">
            <a:avLst/>
          </a:prstGeom>
          <a:ln>
            <a:noFill/>
          </a:ln>
        </p:spPr>
      </p:pic>
      <p:sp>
        <p:nvSpPr>
          <p:cNvPr id="659" name="CustomShape 3"/>
          <p:cNvSpPr/>
          <p:nvPr/>
        </p:nvSpPr>
        <p:spPr>
          <a:xfrm>
            <a:off x="8354880" y="2545560"/>
            <a:ext cx="14551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Which one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To use?</a:t>
            </a:r>
            <a:endParaRPr b="0" lang="en-US" sz="1800" spc="-1" strike="noStrike">
              <a:latin typeface="Arial"/>
            </a:endParaRPr>
          </a:p>
        </p:txBody>
      </p:sp>
      <p:pic>
        <p:nvPicPr>
          <p:cNvPr id="660" name="Picture 7_1" descr=""/>
          <p:cNvPicPr/>
          <p:nvPr/>
        </p:nvPicPr>
        <p:blipFill>
          <a:blip r:embed="rId4"/>
          <a:stretch/>
        </p:blipFill>
        <p:spPr>
          <a:xfrm>
            <a:off x="8337600" y="3717720"/>
            <a:ext cx="1221120" cy="1420920"/>
          </a:xfrm>
          <a:prstGeom prst="rect">
            <a:avLst/>
          </a:prstGeom>
          <a:ln>
            <a:noFill/>
          </a:ln>
        </p:spPr>
      </p:pic>
      <p:sp>
        <p:nvSpPr>
          <p:cNvPr id="661" name="CustomShape 4"/>
          <p:cNvSpPr/>
          <p:nvPr/>
        </p:nvSpPr>
        <p:spPr>
          <a:xfrm>
            <a:off x="8365680" y="5306760"/>
            <a:ext cx="78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NB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datasets?</a:t>
            </a:r>
            <a:endParaRPr b="0" lang="en-US" sz="4000" spc="-1" strike="noStrike">
              <a:latin typeface="Arial"/>
            </a:endParaRPr>
          </a:p>
        </p:txBody>
      </p:sp>
      <p:sp>
        <p:nvSpPr>
          <p:cNvPr id="663" name="CustomShape 2"/>
          <p:cNvSpPr/>
          <p:nvPr/>
        </p:nvSpPr>
        <p:spPr>
          <a:xfrm>
            <a:off x="994320" y="1663200"/>
            <a:ext cx="8087040" cy="347544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CONCAT</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APPEND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JOIN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MERGE </a:t>
            </a:r>
            <a:endParaRPr b="0" lang="en-US" sz="2200" spc="-1" strike="noStrike">
              <a:latin typeface="Arial"/>
            </a:endParaRPr>
          </a:p>
        </p:txBody>
      </p:sp>
      <p:pic>
        <p:nvPicPr>
          <p:cNvPr id="664" name="Picture 4_12" descr=""/>
          <p:cNvPicPr/>
          <p:nvPr/>
        </p:nvPicPr>
        <p:blipFill>
          <a:blip r:embed="rId1"/>
          <a:stretch/>
        </p:blipFill>
        <p:spPr>
          <a:xfrm>
            <a:off x="4664160" y="2019960"/>
            <a:ext cx="3600000" cy="276192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datasets </a:t>
            </a:r>
            <a:endParaRPr b="0" lang="en-US" sz="4000" spc="-1" strike="noStrike">
              <a:latin typeface="Arial"/>
            </a:endParaRPr>
          </a:p>
        </p:txBody>
      </p:sp>
      <p:sp>
        <p:nvSpPr>
          <p:cNvPr id="666" name="CustomShape 2"/>
          <p:cNvSpPr/>
          <p:nvPr/>
        </p:nvSpPr>
        <p:spPr>
          <a:xfrm>
            <a:off x="994320" y="1663200"/>
            <a:ext cx="8087040" cy="3475440"/>
          </a:xfrm>
          <a:prstGeom prst="rect">
            <a:avLst/>
          </a:prstGeom>
          <a:noFill/>
          <a:ln>
            <a:noFill/>
          </a:ln>
        </p:spPr>
        <p:style>
          <a:lnRef idx="0"/>
          <a:fillRef idx="0"/>
          <a:effectRef idx="0"/>
          <a:fontRef idx="minor"/>
        </p:style>
      </p:sp>
      <p:pic>
        <p:nvPicPr>
          <p:cNvPr id="667" name="Picture 3_13" descr=""/>
          <p:cNvPicPr/>
          <p:nvPr/>
        </p:nvPicPr>
        <p:blipFill>
          <a:blip r:embed="rId1"/>
          <a:stretch/>
        </p:blipFill>
        <p:spPr>
          <a:xfrm>
            <a:off x="2299320" y="1669320"/>
            <a:ext cx="6014160" cy="365004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SQL?</a:t>
            </a:r>
            <a:endParaRPr b="0" lang="en-US" sz="4000" spc="-1" strike="noStrike">
              <a:latin typeface="Arial"/>
            </a:endParaRPr>
          </a:p>
        </p:txBody>
      </p:sp>
      <p:sp>
        <p:nvSpPr>
          <p:cNvPr id="669" name="CustomShape 2"/>
          <p:cNvSpPr/>
          <p:nvPr/>
        </p:nvSpPr>
        <p:spPr>
          <a:xfrm>
            <a:off x="1413000" y="1984320"/>
            <a:ext cx="8087040" cy="3475440"/>
          </a:xfrm>
          <a:prstGeom prst="rect">
            <a:avLst/>
          </a:prstGeom>
          <a:noFill/>
          <a:ln>
            <a:noFill/>
          </a:ln>
        </p:spPr>
        <p:style>
          <a:lnRef idx="0"/>
          <a:fillRef idx="0"/>
          <a:effectRef idx="0"/>
          <a:fontRef idx="minor"/>
        </p:style>
      </p:sp>
      <p:pic>
        <p:nvPicPr>
          <p:cNvPr id="670" name="Picture 2_7" descr="SQl JOINS (Inner Join / Left Join / Right Join / Full Outer join) - YouTube"/>
          <p:cNvPicPr/>
          <p:nvPr/>
        </p:nvPicPr>
        <p:blipFill>
          <a:blip r:embed="rId1"/>
          <a:stretch/>
        </p:blipFill>
        <p:spPr>
          <a:xfrm>
            <a:off x="2321640" y="1606320"/>
            <a:ext cx="5010120" cy="3756960"/>
          </a:xfrm>
          <a:prstGeom prst="rect">
            <a:avLst/>
          </a:prstGeom>
          <a:ln>
            <a:noFill/>
          </a:ln>
        </p:spPr>
      </p:pic>
      <p:pic>
        <p:nvPicPr>
          <p:cNvPr id="671" name="Picture 4_15" descr=""/>
          <p:cNvPicPr/>
          <p:nvPr/>
        </p:nvPicPr>
        <p:blipFill>
          <a:blip r:embed="rId2"/>
          <a:stretch/>
        </p:blipFill>
        <p:spPr>
          <a:xfrm>
            <a:off x="8277120" y="3135600"/>
            <a:ext cx="1221120" cy="1420920"/>
          </a:xfrm>
          <a:prstGeom prst="rect">
            <a:avLst/>
          </a:prstGeom>
          <a:ln>
            <a:noFill/>
          </a:ln>
        </p:spPr>
      </p:pic>
      <p:sp>
        <p:nvSpPr>
          <p:cNvPr id="672" name="CustomShape 3"/>
          <p:cNvSpPr/>
          <p:nvPr/>
        </p:nvSpPr>
        <p:spPr>
          <a:xfrm>
            <a:off x="6887160" y="4908600"/>
            <a:ext cx="3549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NB Combining dataframes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Ignore index</a:t>
            </a:r>
            <a:endParaRPr b="0" lang="en-US" sz="4000" spc="-1" strike="noStrike">
              <a:latin typeface="Arial"/>
            </a:endParaRPr>
          </a:p>
        </p:txBody>
      </p:sp>
      <p:sp>
        <p:nvSpPr>
          <p:cNvPr id="674" name="CustomShape 2"/>
          <p:cNvSpPr/>
          <p:nvPr/>
        </p:nvSpPr>
        <p:spPr>
          <a:xfrm>
            <a:off x="994320" y="1663200"/>
            <a:ext cx="8087040" cy="3475440"/>
          </a:xfrm>
          <a:prstGeom prst="rect">
            <a:avLst/>
          </a:prstGeom>
          <a:noFill/>
          <a:ln>
            <a:noFill/>
          </a:ln>
        </p:spPr>
        <p:style>
          <a:lnRef idx="0"/>
          <a:fillRef idx="0"/>
          <a:effectRef idx="0"/>
          <a:fontRef idx="minor"/>
        </p:style>
      </p:sp>
      <p:pic>
        <p:nvPicPr>
          <p:cNvPr id="675" name="Picture 3_12" descr=""/>
          <p:cNvPicPr/>
          <p:nvPr/>
        </p:nvPicPr>
        <p:blipFill>
          <a:blip r:embed="rId1"/>
          <a:stretch/>
        </p:blipFill>
        <p:spPr>
          <a:xfrm>
            <a:off x="2952360" y="1663200"/>
            <a:ext cx="1203120" cy="2305440"/>
          </a:xfrm>
          <a:prstGeom prst="rect">
            <a:avLst/>
          </a:prstGeom>
          <a:ln>
            <a:noFill/>
          </a:ln>
        </p:spPr>
      </p:pic>
      <p:pic>
        <p:nvPicPr>
          <p:cNvPr id="676" name="Picture 4_26" descr=""/>
          <p:cNvPicPr/>
          <p:nvPr/>
        </p:nvPicPr>
        <p:blipFill>
          <a:blip r:embed="rId2"/>
          <a:stretch/>
        </p:blipFill>
        <p:spPr>
          <a:xfrm>
            <a:off x="4694760" y="1663200"/>
            <a:ext cx="1281600" cy="2305440"/>
          </a:xfrm>
          <a:prstGeom prst="rect">
            <a:avLst/>
          </a:prstGeom>
          <a:ln>
            <a:noFill/>
          </a:ln>
        </p:spPr>
      </p:pic>
      <p:pic>
        <p:nvPicPr>
          <p:cNvPr id="677" name="Picture 5_21" descr=""/>
          <p:cNvPicPr/>
          <p:nvPr/>
        </p:nvPicPr>
        <p:blipFill>
          <a:blip r:embed="rId3"/>
          <a:stretch/>
        </p:blipFill>
        <p:spPr>
          <a:xfrm>
            <a:off x="2802600" y="4683600"/>
            <a:ext cx="1352520" cy="241920"/>
          </a:xfrm>
          <a:prstGeom prst="rect">
            <a:avLst/>
          </a:prstGeom>
          <a:ln>
            <a:noFill/>
          </a:ln>
        </p:spPr>
      </p:pic>
      <p:pic>
        <p:nvPicPr>
          <p:cNvPr id="678" name="Picture 6_1" descr=""/>
          <p:cNvPicPr/>
          <p:nvPr/>
        </p:nvPicPr>
        <p:blipFill>
          <a:blip r:embed="rId4"/>
          <a:stretch/>
        </p:blipFill>
        <p:spPr>
          <a:xfrm>
            <a:off x="4911480" y="4683600"/>
            <a:ext cx="2471040" cy="259920"/>
          </a:xfrm>
          <a:prstGeom prst="rect">
            <a:avLst/>
          </a:prstGeom>
          <a:ln>
            <a:noFill/>
          </a:ln>
        </p:spPr>
      </p:pic>
      <p:sp>
        <p:nvSpPr>
          <p:cNvPr id="679" name="CustomShape 3"/>
          <p:cNvSpPr/>
          <p:nvPr/>
        </p:nvSpPr>
        <p:spPr>
          <a:xfrm>
            <a:off x="7532640" y="4946040"/>
            <a:ext cx="233496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ffffff"/>
                </a:solidFill>
                <a:latin typeface="Corbel"/>
                <a:ea typeface="DejaVu Sans"/>
              </a:rPr>
              <a:t>What to expect?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681" name="CustomShape 2"/>
          <p:cNvSpPr/>
          <p:nvPr/>
        </p:nvSpPr>
        <p:spPr>
          <a:xfrm>
            <a:off x="994320" y="1663200"/>
            <a:ext cx="8087040" cy="3475440"/>
          </a:xfrm>
          <a:prstGeom prst="rect">
            <a:avLst/>
          </a:prstGeom>
          <a:noFill/>
          <a:ln>
            <a:noFill/>
          </a:ln>
        </p:spPr>
        <p:style>
          <a:lnRef idx="0"/>
          <a:fillRef idx="0"/>
          <a:effectRef idx="0"/>
          <a:fontRef idx="minor"/>
        </p:style>
      </p:sp>
      <p:pic>
        <p:nvPicPr>
          <p:cNvPr id="682" name="Picture 3_15" descr=""/>
          <p:cNvPicPr/>
          <p:nvPr/>
        </p:nvPicPr>
        <p:blipFill>
          <a:blip r:embed="rId1"/>
          <a:stretch/>
        </p:blipFill>
        <p:spPr>
          <a:xfrm>
            <a:off x="391680" y="1663200"/>
            <a:ext cx="1203120" cy="2305440"/>
          </a:xfrm>
          <a:prstGeom prst="rect">
            <a:avLst/>
          </a:prstGeom>
          <a:ln>
            <a:noFill/>
          </a:ln>
        </p:spPr>
      </p:pic>
      <p:pic>
        <p:nvPicPr>
          <p:cNvPr id="683" name="Picture 4_27" descr=""/>
          <p:cNvPicPr/>
          <p:nvPr/>
        </p:nvPicPr>
        <p:blipFill>
          <a:blip r:embed="rId2"/>
          <a:stretch/>
        </p:blipFill>
        <p:spPr>
          <a:xfrm>
            <a:off x="1859760" y="1663200"/>
            <a:ext cx="1281600" cy="2305440"/>
          </a:xfrm>
          <a:prstGeom prst="rect">
            <a:avLst/>
          </a:prstGeom>
          <a:ln>
            <a:noFill/>
          </a:ln>
        </p:spPr>
      </p:pic>
      <p:pic>
        <p:nvPicPr>
          <p:cNvPr id="684" name="Picture 5_22" descr=""/>
          <p:cNvPicPr/>
          <p:nvPr/>
        </p:nvPicPr>
        <p:blipFill>
          <a:blip r:embed="rId3"/>
          <a:stretch/>
        </p:blipFill>
        <p:spPr>
          <a:xfrm>
            <a:off x="4911480" y="1703520"/>
            <a:ext cx="1352520" cy="241920"/>
          </a:xfrm>
          <a:prstGeom prst="rect">
            <a:avLst/>
          </a:prstGeom>
          <a:ln>
            <a:noFill/>
          </a:ln>
        </p:spPr>
      </p:pic>
      <p:pic>
        <p:nvPicPr>
          <p:cNvPr id="685" name="Picture 6_0" descr=""/>
          <p:cNvPicPr/>
          <p:nvPr/>
        </p:nvPicPr>
        <p:blipFill>
          <a:blip r:embed="rId4"/>
          <a:stretch/>
        </p:blipFill>
        <p:spPr>
          <a:xfrm>
            <a:off x="7397280" y="1703520"/>
            <a:ext cx="2471040" cy="259920"/>
          </a:xfrm>
          <a:prstGeom prst="rect">
            <a:avLst/>
          </a:prstGeom>
          <a:ln>
            <a:noFill/>
          </a:ln>
        </p:spPr>
      </p:pic>
      <p:pic>
        <p:nvPicPr>
          <p:cNvPr id="686" name="Picture 9_1" descr=""/>
          <p:cNvPicPr/>
          <p:nvPr/>
        </p:nvPicPr>
        <p:blipFill>
          <a:blip r:embed="rId5"/>
          <a:stretch/>
        </p:blipFill>
        <p:spPr>
          <a:xfrm>
            <a:off x="8122320" y="2355840"/>
            <a:ext cx="1352520" cy="2392200"/>
          </a:xfrm>
          <a:prstGeom prst="rect">
            <a:avLst/>
          </a:prstGeom>
          <a:ln>
            <a:noFill/>
          </a:ln>
        </p:spPr>
      </p:pic>
      <p:pic>
        <p:nvPicPr>
          <p:cNvPr id="687" name="Picture 10_2" descr=""/>
          <p:cNvPicPr/>
          <p:nvPr/>
        </p:nvPicPr>
        <p:blipFill>
          <a:blip r:embed="rId6"/>
          <a:stretch/>
        </p:blipFill>
        <p:spPr>
          <a:xfrm>
            <a:off x="5170320" y="2341800"/>
            <a:ext cx="1285200" cy="240624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group and aggregate?</a:t>
            </a:r>
            <a:endParaRPr b="0" lang="en-US" sz="4000" spc="-1" strike="noStrike">
              <a:latin typeface="Arial"/>
            </a:endParaRPr>
          </a:p>
        </p:txBody>
      </p:sp>
      <p:sp>
        <p:nvSpPr>
          <p:cNvPr id="689" name="CustomShape 2"/>
          <p:cNvSpPr/>
          <p:nvPr/>
        </p:nvSpPr>
        <p:spPr>
          <a:xfrm>
            <a:off x="994320" y="1663200"/>
            <a:ext cx="8087040" cy="3475440"/>
          </a:xfrm>
          <a:prstGeom prst="rect">
            <a:avLst/>
          </a:prstGeom>
          <a:noFill/>
          <a:ln>
            <a:noFill/>
          </a:ln>
        </p:spPr>
        <p:style>
          <a:lnRef idx="0"/>
          <a:fillRef idx="0"/>
          <a:effectRef idx="0"/>
          <a:fontRef idx="minor"/>
        </p:style>
      </p:sp>
      <p:pic>
        <p:nvPicPr>
          <p:cNvPr id="690" name="Picture 3_14" descr=""/>
          <p:cNvPicPr/>
          <p:nvPr/>
        </p:nvPicPr>
        <p:blipFill>
          <a:blip r:embed="rId1"/>
          <a:stretch/>
        </p:blipFill>
        <p:spPr>
          <a:xfrm>
            <a:off x="2429280" y="2376000"/>
            <a:ext cx="3982680" cy="2516760"/>
          </a:xfrm>
          <a:prstGeom prst="rect">
            <a:avLst/>
          </a:prstGeom>
          <a:ln>
            <a:noFill/>
          </a:ln>
        </p:spPr>
      </p:pic>
      <p:pic>
        <p:nvPicPr>
          <p:cNvPr id="691" name="Picture 4_28" descr=""/>
          <p:cNvPicPr/>
          <p:nvPr/>
        </p:nvPicPr>
        <p:blipFill>
          <a:blip r:embed="rId2"/>
          <a:stretch/>
        </p:blipFill>
        <p:spPr>
          <a:xfrm>
            <a:off x="8308440" y="3635640"/>
            <a:ext cx="1221120" cy="142092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Guidance </a:t>
            </a:r>
            <a:endParaRPr b="0" lang="en-US" sz="4000" spc="-1" strike="noStrike">
              <a:latin typeface="Arial"/>
            </a:endParaRPr>
          </a:p>
        </p:txBody>
      </p:sp>
      <p:sp>
        <p:nvSpPr>
          <p:cNvPr id="693" name="CustomShape 2"/>
          <p:cNvSpPr/>
          <p:nvPr/>
        </p:nvSpPr>
        <p:spPr>
          <a:xfrm>
            <a:off x="994320" y="1663200"/>
            <a:ext cx="8087040" cy="3475440"/>
          </a:xfrm>
          <a:prstGeom prst="rect">
            <a:avLst/>
          </a:prstGeom>
          <a:noFill/>
          <a:ln>
            <a:noFill/>
          </a:ln>
        </p:spPr>
        <p:style>
          <a:lnRef idx="0"/>
          <a:fillRef idx="0"/>
          <a:effectRef idx="0"/>
          <a:fontRef idx="minor"/>
        </p:style>
      </p:sp>
      <p:pic>
        <p:nvPicPr>
          <p:cNvPr id="694" name="Picture 3_17" descr=""/>
          <p:cNvPicPr/>
          <p:nvPr/>
        </p:nvPicPr>
        <p:blipFill>
          <a:blip r:embed="rId1"/>
          <a:stretch/>
        </p:blipFill>
        <p:spPr>
          <a:xfrm>
            <a:off x="1724400" y="1181520"/>
            <a:ext cx="6582240" cy="864360"/>
          </a:xfrm>
          <a:prstGeom prst="rect">
            <a:avLst/>
          </a:prstGeom>
          <a:ln>
            <a:noFill/>
          </a:ln>
        </p:spPr>
      </p:pic>
      <p:pic>
        <p:nvPicPr>
          <p:cNvPr id="695" name="Picture 4_29" descr=""/>
          <p:cNvPicPr/>
          <p:nvPr/>
        </p:nvPicPr>
        <p:blipFill>
          <a:blip r:embed="rId2"/>
          <a:stretch/>
        </p:blipFill>
        <p:spPr>
          <a:xfrm>
            <a:off x="1747440" y="2406240"/>
            <a:ext cx="6558840" cy="895680"/>
          </a:xfrm>
          <a:prstGeom prst="rect">
            <a:avLst/>
          </a:prstGeom>
          <a:ln>
            <a:noFill/>
          </a:ln>
        </p:spPr>
      </p:pic>
      <p:pic>
        <p:nvPicPr>
          <p:cNvPr id="696" name="Picture 6_3" descr=""/>
          <p:cNvPicPr/>
          <p:nvPr/>
        </p:nvPicPr>
        <p:blipFill>
          <a:blip r:embed="rId3"/>
          <a:stretch/>
        </p:blipFill>
        <p:spPr>
          <a:xfrm>
            <a:off x="3928320" y="3846600"/>
            <a:ext cx="3675960" cy="167544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Multiindex</a:t>
            </a:r>
            <a:endParaRPr b="0" lang="en-US" sz="4000" spc="-1" strike="noStrike">
              <a:latin typeface="Arial"/>
            </a:endParaRPr>
          </a:p>
        </p:txBody>
      </p:sp>
      <p:sp>
        <p:nvSpPr>
          <p:cNvPr id="698" name="CustomShape 2"/>
          <p:cNvSpPr/>
          <p:nvPr/>
        </p:nvSpPr>
        <p:spPr>
          <a:xfrm>
            <a:off x="994320" y="1663200"/>
            <a:ext cx="8087040" cy="3475440"/>
          </a:xfrm>
          <a:prstGeom prst="rect">
            <a:avLst/>
          </a:prstGeom>
          <a:noFill/>
          <a:ln>
            <a:noFill/>
          </a:ln>
        </p:spPr>
        <p:style>
          <a:lnRef idx="0"/>
          <a:fillRef idx="0"/>
          <a:effectRef idx="0"/>
          <a:fontRef idx="minor"/>
        </p:style>
      </p:sp>
      <p:pic>
        <p:nvPicPr>
          <p:cNvPr id="699" name="Picture 4_31" descr=""/>
          <p:cNvPicPr/>
          <p:nvPr/>
        </p:nvPicPr>
        <p:blipFill>
          <a:blip r:embed="rId1"/>
          <a:stretch/>
        </p:blipFill>
        <p:spPr>
          <a:xfrm>
            <a:off x="2289240" y="1195560"/>
            <a:ext cx="4148280" cy="4282200"/>
          </a:xfrm>
          <a:prstGeom prst="rect">
            <a:avLst/>
          </a:prstGeom>
          <a:ln>
            <a:noFill/>
          </a:ln>
        </p:spPr>
      </p:pic>
      <p:sp>
        <p:nvSpPr>
          <p:cNvPr id="700" name="CustomShape 3"/>
          <p:cNvSpPr/>
          <p:nvPr/>
        </p:nvSpPr>
        <p:spPr>
          <a:xfrm>
            <a:off x="7125120" y="2867040"/>
            <a:ext cx="204516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orbel"/>
                <a:ea typeface="DejaVu Sans"/>
              </a:rPr>
              <a:t>How to remove?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CustomShape 1"/>
          <p:cNvSpPr/>
          <p:nvPr/>
        </p:nvSpPr>
        <p:spPr>
          <a:xfrm>
            <a:off x="994320" y="234720"/>
            <a:ext cx="8087040" cy="1245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difference? </a:t>
            </a:r>
            <a:endParaRPr b="0" lang="en-US" sz="4000" spc="-1" strike="noStrike">
              <a:latin typeface="Arial"/>
            </a:endParaRPr>
          </a:p>
        </p:txBody>
      </p:sp>
      <p:sp>
        <p:nvSpPr>
          <p:cNvPr id="702" name="CustomShape 2"/>
          <p:cNvSpPr/>
          <p:nvPr/>
        </p:nvSpPr>
        <p:spPr>
          <a:xfrm>
            <a:off x="994320" y="1663200"/>
            <a:ext cx="8087040" cy="3475440"/>
          </a:xfrm>
          <a:prstGeom prst="rect">
            <a:avLst/>
          </a:prstGeom>
          <a:noFill/>
          <a:ln>
            <a:noFill/>
          </a:ln>
        </p:spPr>
        <p:style>
          <a:lnRef idx="0"/>
          <a:fillRef idx="0"/>
          <a:effectRef idx="0"/>
          <a:fontRef idx="minor"/>
        </p:style>
      </p:sp>
      <p:pic>
        <p:nvPicPr>
          <p:cNvPr id="703" name="Picture 3_16" descr=""/>
          <p:cNvPicPr/>
          <p:nvPr/>
        </p:nvPicPr>
        <p:blipFill>
          <a:blip r:embed="rId1"/>
          <a:stretch/>
        </p:blipFill>
        <p:spPr>
          <a:xfrm>
            <a:off x="4835520" y="2989800"/>
            <a:ext cx="3471120" cy="2478960"/>
          </a:xfrm>
          <a:prstGeom prst="rect">
            <a:avLst/>
          </a:prstGeom>
          <a:ln>
            <a:noFill/>
          </a:ln>
        </p:spPr>
      </p:pic>
      <p:pic>
        <p:nvPicPr>
          <p:cNvPr id="704" name="Picture 4_65" descr=""/>
          <p:cNvPicPr/>
          <p:nvPr/>
        </p:nvPicPr>
        <p:blipFill>
          <a:blip r:embed="rId2"/>
          <a:stretch/>
        </p:blipFill>
        <p:spPr>
          <a:xfrm>
            <a:off x="754200" y="2495880"/>
            <a:ext cx="2879640" cy="2972880"/>
          </a:xfrm>
          <a:prstGeom prst="rect">
            <a:avLst/>
          </a:prstGeom>
          <a:ln>
            <a:noFill/>
          </a:ln>
        </p:spPr>
      </p:pic>
      <p:pic>
        <p:nvPicPr>
          <p:cNvPr id="705" name="Picture 5_23" descr=""/>
          <p:cNvPicPr/>
          <p:nvPr/>
        </p:nvPicPr>
        <p:blipFill>
          <a:blip r:embed="rId3"/>
          <a:stretch/>
        </p:blipFill>
        <p:spPr>
          <a:xfrm>
            <a:off x="1263600" y="1429560"/>
            <a:ext cx="6314400" cy="903600"/>
          </a:xfrm>
          <a:prstGeom prst="rect">
            <a:avLst/>
          </a:prstGeom>
          <a:ln>
            <a:noFill/>
          </a:ln>
        </p:spPr>
      </p:pic>
      <p:sp>
        <p:nvSpPr>
          <p:cNvPr id="706" name="CustomShape 3"/>
          <p:cNvSpPr/>
          <p:nvPr/>
        </p:nvSpPr>
        <p:spPr>
          <a:xfrm>
            <a:off x="8579880" y="2335320"/>
            <a:ext cx="139140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Modify to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Get the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41</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2022-03-12T11:10:43Z</dcterms:created>
  <dc:creator/>
  <dc:description/>
  <dc:language>en-US</dc:language>
  <cp:lastModifiedBy/>
  <dcterms:modified xsi:type="dcterms:W3CDTF">2022-03-26T15:30:51Z</dcterms:modified>
  <cp:revision>5</cp:revision>
  <dc:subject/>
  <dc:title>Bright Blue</dc:title>
</cp:coreProperties>
</file>